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AF9F6"/>
    <a:srgbClr val="ED0000"/>
    <a:srgbClr val="0691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A95A58-A42E-3302-AB2A-DF810D5B6B21}" v="3" dt="2025-07-03T12:07:09.4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68" autoAdjust="0"/>
    <p:restoredTop sz="94394" autoAdjust="0"/>
  </p:normalViewPr>
  <p:slideViewPr>
    <p:cSldViewPr snapToGrid="0">
      <p:cViewPr>
        <p:scale>
          <a:sx n="132" d="100"/>
          <a:sy n="132" d="100"/>
        </p:scale>
        <p:origin x="-3220" y="1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5AC51-E76C-4A93-9E44-5141242EABFB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DF02F-D7F5-4BF7-8E44-408F71631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332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6DF02F-D7F5-4BF7-8E44-408F71631B1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67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758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27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824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52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110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492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075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915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449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989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45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55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B55171C-643B-3E41-6BEE-BF9D8BAE1DCD}"/>
              </a:ext>
            </a:extLst>
          </p:cNvPr>
          <p:cNvSpPr txBox="1"/>
          <p:nvPr/>
        </p:nvSpPr>
        <p:spPr>
          <a:xfrm>
            <a:off x="5196361" y="890800"/>
            <a:ext cx="2048006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b="1" dirty="0">
                <a:latin typeface="Dubai" panose="020B0503030403030204" pitchFamily="34" charset="-78"/>
                <a:cs typeface="Dubai" panose="020B0503030403030204" pitchFamily="34" charset="-78"/>
              </a:rPr>
              <a:t>Advanced Leak Detection and Alarming System(ALDAS)</a:t>
            </a:r>
            <a:endParaRPr lang="en-GB" sz="1350" b="1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3F5B53D-BB86-8AB4-C120-DF73A2854A6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0146" t="16996" r="4286" b="18431"/>
          <a:stretch>
            <a:fillRect/>
          </a:stretch>
        </p:blipFill>
        <p:spPr>
          <a:xfrm>
            <a:off x="4537831" y="890800"/>
            <a:ext cx="608615" cy="33812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4BB6FA0-13CC-4F14-ED99-A4D8E6C5EDE6}"/>
              </a:ext>
            </a:extLst>
          </p:cNvPr>
          <p:cNvSpPr txBox="1"/>
          <p:nvPr/>
        </p:nvSpPr>
        <p:spPr>
          <a:xfrm>
            <a:off x="4642984" y="1503028"/>
            <a:ext cx="3154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Dubai" panose="020B0503030403030204" pitchFamily="34" charset="-78"/>
                <a:cs typeface="Dubai" panose="020B0503030403030204" pitchFamily="34" charset="-78"/>
              </a:rPr>
              <a:t>Advanced Early-Warning System for Water Leak Protection by AIDirections | Dubai, UAE |+971 52 251 8026</a:t>
            </a:r>
            <a:endParaRPr lang="en-GB" sz="9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EB57D3-6D1D-9E50-B12E-C28583AF8C86}"/>
              </a:ext>
            </a:extLst>
          </p:cNvPr>
          <p:cNvSpPr txBox="1"/>
          <p:nvPr/>
        </p:nvSpPr>
        <p:spPr>
          <a:xfrm>
            <a:off x="4534163" y="1917091"/>
            <a:ext cx="3189389" cy="762388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214313" algn="just">
              <a:lnSpc>
                <a:spcPts val="990"/>
              </a:lnSpc>
            </a:pPr>
            <a:r>
              <a:rPr lang="en-US" sz="825" b="1" dirty="0">
                <a:latin typeface="Dubai" panose="020B0503030403030204" pitchFamily="34" charset="-78"/>
                <a:cs typeface="Dubai" panose="020B0503030403030204" pitchFamily="34" charset="-78"/>
              </a:rPr>
              <a:t>WHAT IS ALDAS?</a:t>
            </a:r>
          </a:p>
          <a:p>
            <a:pPr marL="214313" algn="just">
              <a:lnSpc>
                <a:spcPts val="750"/>
              </a:lnSpc>
              <a:spcBef>
                <a:spcPts val="225"/>
              </a:spcBef>
              <a:spcAft>
                <a:spcPts val="225"/>
              </a:spcAft>
            </a:pPr>
            <a:r>
              <a:rPr lang="en-US" sz="750" dirty="0">
                <a:latin typeface="Dubai" panose="020B0503030403030204" pitchFamily="34" charset="-78"/>
                <a:cs typeface="Dubai" panose="020B0503030403030204" pitchFamily="34" charset="-78"/>
              </a:rPr>
              <a:t>ALDAS is an advanced, integrated </a:t>
            </a:r>
            <a:r>
              <a:rPr lang="en-US" sz="750" dirty="0" err="1">
                <a:latin typeface="Dubai" panose="020B0503030403030204" pitchFamily="34" charset="-78"/>
                <a:cs typeface="Dubai" panose="020B0503030403030204" pitchFamily="34" charset="-78"/>
              </a:rPr>
              <a:t>LoRaWAN</a:t>
            </a:r>
            <a:r>
              <a:rPr lang="en-US" sz="750" dirty="0">
                <a:latin typeface="Dubai" panose="020B0503030403030204" pitchFamily="34" charset="-78"/>
                <a:cs typeface="Dubai" panose="020B0503030403030204" pitchFamily="34" charset="-78"/>
              </a:rPr>
              <a:t>-based system from AIDirections designed for early water leak detection. It helps prevent significant damage and boosts building management efficiency across various properties where water leakage poses a high risk to assets and business operations.</a:t>
            </a:r>
            <a:endParaRPr lang="en-GB" sz="75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3C8F75-7C00-ED73-451E-21A02842547D}"/>
              </a:ext>
            </a:extLst>
          </p:cNvPr>
          <p:cNvSpPr txBox="1"/>
          <p:nvPr/>
        </p:nvSpPr>
        <p:spPr>
          <a:xfrm>
            <a:off x="6146070" y="2702111"/>
            <a:ext cx="1667320" cy="173124"/>
          </a:xfrm>
          <a:prstGeom prst="rect">
            <a:avLst/>
          </a:prstGeom>
          <a:solidFill>
            <a:srgbClr val="FAF9F6"/>
          </a:solidFill>
        </p:spPr>
        <p:txBody>
          <a:bodyPr wrap="square" rtlCol="0">
            <a:spAutoFit/>
          </a:bodyPr>
          <a:lstStyle/>
          <a:p>
            <a:pPr marL="171450">
              <a:spcBef>
                <a:spcPts val="150"/>
              </a:spcBef>
              <a:spcAft>
                <a:spcPts val="150"/>
              </a:spcAft>
            </a:pPr>
            <a:endParaRPr lang="en-US" altLang="en-US" sz="675" dirty="0">
              <a:solidFill>
                <a:srgbClr val="ED000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D7AAFEF-76BB-9F26-E62F-B323C7F9349D}"/>
              </a:ext>
            </a:extLst>
          </p:cNvPr>
          <p:cNvSpPr/>
          <p:nvPr/>
        </p:nvSpPr>
        <p:spPr>
          <a:xfrm>
            <a:off x="4547292" y="4526491"/>
            <a:ext cx="3234436" cy="131709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908F21A-1F85-02CD-E8DB-F334AC4621B1}"/>
              </a:ext>
            </a:extLst>
          </p:cNvPr>
          <p:cNvSpPr txBox="1"/>
          <p:nvPr/>
        </p:nvSpPr>
        <p:spPr>
          <a:xfrm>
            <a:off x="4545032" y="4515430"/>
            <a:ext cx="164714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30969">
              <a:spcAft>
                <a:spcPts val="225"/>
              </a:spcAft>
            </a:pPr>
            <a:r>
              <a:rPr lang="en-US" sz="750" b="1" dirty="0">
                <a:latin typeface="Dubai" panose="020B0503030403030204" pitchFamily="34" charset="-78"/>
                <a:cs typeface="Dubai" panose="020B0503030403030204" pitchFamily="34" charset="-78"/>
              </a:rPr>
              <a:t>APPLICATIONS ACROSS INDUSTRIES </a:t>
            </a:r>
          </a:p>
          <a:p>
            <a:pPr marL="171450" indent="-40481"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750" b="1" dirty="0">
                <a:latin typeface="Dubai" panose="020B0503030403030204" pitchFamily="34" charset="-78"/>
                <a:cs typeface="Dubai" panose="020B0503030403030204" pitchFamily="34" charset="-78"/>
              </a:rPr>
              <a:t>Residential:</a:t>
            </a:r>
            <a:r>
              <a:rPr lang="en-US" sz="750" dirty="0">
                <a:latin typeface="Dubai" panose="020B0503030403030204" pitchFamily="34" charset="-78"/>
                <a:cs typeface="Dubai" panose="020B0503030403030204" pitchFamily="34" charset="-78"/>
              </a:rPr>
              <a:t> High-rise building's water damage management and control.</a:t>
            </a:r>
          </a:p>
          <a:p>
            <a:pPr marL="171450" indent="-40481"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750" b="1" dirty="0">
                <a:latin typeface="Dubai" panose="020B0503030403030204" pitchFamily="34" charset="-78"/>
                <a:cs typeface="Dubai" panose="020B0503030403030204" pitchFamily="34" charset="-78"/>
              </a:rPr>
              <a:t>Commercial: </a:t>
            </a:r>
            <a:r>
              <a:rPr lang="en-US" sz="750" dirty="0">
                <a:latin typeface="Dubai" panose="020B0503030403030204" pitchFamily="34" charset="-78"/>
                <a:cs typeface="Dubai" panose="020B0503030403030204" pitchFamily="34" charset="-78"/>
              </a:rPr>
              <a:t>Office complexes, malls, and retail environments.</a:t>
            </a:r>
          </a:p>
          <a:p>
            <a:pPr marL="171450" indent="-40481">
              <a:spcAft>
                <a:spcPts val="150"/>
              </a:spcAft>
              <a:buFont typeface="Arial" panose="020B0604020202020204" pitchFamily="34" charset="0"/>
              <a:buChar char="•"/>
            </a:pPr>
            <a:r>
              <a:rPr lang="en-US" sz="750" b="1" dirty="0">
                <a:latin typeface="Dubai" panose="020B0503030403030204" pitchFamily="34" charset="-78"/>
                <a:cs typeface="Dubai" panose="020B0503030403030204" pitchFamily="34" charset="-78"/>
              </a:rPr>
              <a:t>Warehouses &amp; </a:t>
            </a:r>
            <a:r>
              <a:rPr lang="en-GB" sz="750" b="1" dirty="0">
                <a:latin typeface="Dubai" panose="020B0503030403030204" pitchFamily="34" charset="-78"/>
                <a:cs typeface="Dubai" panose="020B0503030403030204" pitchFamily="34" charset="-78"/>
              </a:rPr>
              <a:t>industrial facilities</a:t>
            </a:r>
            <a:r>
              <a:rPr lang="en-US" sz="750" b="1" dirty="0">
                <a:latin typeface="Dubai" panose="020B0503030403030204" pitchFamily="34" charset="-78"/>
                <a:cs typeface="Dubai" panose="020B0503030403030204" pitchFamily="34" charset="-78"/>
              </a:rPr>
              <a:t>: </a:t>
            </a:r>
            <a:r>
              <a:rPr lang="en-US" sz="750" dirty="0">
                <a:latin typeface="Dubai" panose="020B0503030403030204" pitchFamily="34" charset="-78"/>
                <a:cs typeface="Dubai" panose="020B0503030403030204" pitchFamily="34" charset="-78"/>
              </a:rPr>
              <a:t>Help in protecting major assets.</a:t>
            </a:r>
            <a:endParaRPr lang="en-GB" sz="750" b="1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EC57A68-B15E-4B26-CFCF-278660C1643F}"/>
              </a:ext>
            </a:extLst>
          </p:cNvPr>
          <p:cNvSpPr txBox="1"/>
          <p:nvPr/>
        </p:nvSpPr>
        <p:spPr>
          <a:xfrm>
            <a:off x="6220365" y="4509134"/>
            <a:ext cx="1582292" cy="12080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30969">
              <a:spcAft>
                <a:spcPts val="225"/>
              </a:spcAft>
            </a:pPr>
            <a:r>
              <a:rPr lang="en-US" sz="750" b="1" dirty="0">
                <a:latin typeface="Dubai" panose="020B0503030403030204" pitchFamily="34" charset="-78"/>
                <a:cs typeface="Dubai" panose="020B0503030403030204" pitchFamily="34" charset="-78"/>
              </a:rPr>
              <a:t>MAINTENANCE &amp; SUPPORT</a:t>
            </a:r>
          </a:p>
          <a:p>
            <a:pPr marL="171450" indent="-40481"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en-GB" sz="750" b="1" dirty="0">
                <a:latin typeface="Dubai" panose="020B0503030403030204" pitchFamily="34" charset="-78"/>
                <a:cs typeface="Dubai" panose="020B0503030403030204" pitchFamily="34" charset="-78"/>
              </a:rPr>
              <a:t>Automated monitoring: </a:t>
            </a:r>
            <a:r>
              <a:rPr lang="en-GB" sz="750" dirty="0">
                <a:latin typeface="Dubai" panose="020B0503030403030204" pitchFamily="34" charset="-78"/>
                <a:cs typeface="Dubai" panose="020B0503030403030204" pitchFamily="34" charset="-78"/>
              </a:rPr>
              <a:t>with battery and connection status alerts.</a:t>
            </a:r>
          </a:p>
          <a:p>
            <a:pPr marL="171450" indent="-40481"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en-US" sz="750" b="1" dirty="0">
                <a:latin typeface="Dubai" panose="020B0503030403030204" pitchFamily="34" charset="-78"/>
                <a:cs typeface="Dubai" panose="020B0503030403030204" pitchFamily="34" charset="-78"/>
              </a:rPr>
              <a:t>Continuous diagnostics</a:t>
            </a:r>
            <a:r>
              <a:rPr lang="en-US" sz="750" dirty="0">
                <a:latin typeface="Dubai" panose="020B0503030403030204" pitchFamily="34" charset="-78"/>
                <a:cs typeface="Dubai" panose="020B0503030403030204" pitchFamily="34" charset="-78"/>
              </a:rPr>
              <a:t>: Real time updates provided by AIDirections’ dashboard.</a:t>
            </a:r>
          </a:p>
          <a:p>
            <a:pPr marL="171450" indent="-40481"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en-US" sz="750" b="1" dirty="0">
                <a:latin typeface="Dubai" panose="020B0503030403030204" pitchFamily="34" charset="-78"/>
                <a:cs typeface="Dubai" panose="020B0503030403030204" pitchFamily="34" charset="-78"/>
              </a:rPr>
              <a:t>Monthly reporting: </a:t>
            </a:r>
            <a:r>
              <a:rPr lang="en-US" sz="750" dirty="0">
                <a:latin typeface="Dubai" panose="020B0503030403030204" pitchFamily="34" charset="-78"/>
                <a:cs typeface="Dubai" panose="020B0503030403030204" pitchFamily="34" charset="-78"/>
              </a:rPr>
              <a:t>of alarms</a:t>
            </a:r>
            <a:r>
              <a:rPr lang="en-US" sz="750">
                <a:latin typeface="Dubai" panose="020B0503030403030204" pitchFamily="34" charset="-78"/>
                <a:cs typeface="Dubai" panose="020B0503030403030204" pitchFamily="34" charset="-78"/>
              </a:rPr>
              <a:t>, locations, </a:t>
            </a:r>
            <a:r>
              <a:rPr lang="en-US" sz="750" dirty="0">
                <a:latin typeface="Dubai" panose="020B0503030403030204" pitchFamily="34" charset="-78"/>
                <a:cs typeface="Dubai" panose="020B0503030403030204" pitchFamily="34" charset="-78"/>
              </a:rPr>
              <a:t>and oversight.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96BAEF7-DE02-81A0-BB5A-B64C88F86E76}"/>
              </a:ext>
            </a:extLst>
          </p:cNvPr>
          <p:cNvSpPr txBox="1"/>
          <p:nvPr/>
        </p:nvSpPr>
        <p:spPr>
          <a:xfrm>
            <a:off x="4717552" y="5809476"/>
            <a:ext cx="28916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latin typeface="Dubai" panose="020B0503030403030204" pitchFamily="34" charset="-78"/>
                <a:cs typeface="Dubai" panose="020B0503030403030204" pitchFamily="34" charset="-78"/>
              </a:rPr>
              <a:t>For inquiries or custom solutions contact us: AIDirections |  Phone: +971 52 521 8026 </a:t>
            </a:r>
            <a:br>
              <a:rPr lang="en-US" sz="600" dirty="0">
                <a:latin typeface="Dubai" panose="020B0503030403030204" pitchFamily="34" charset="-78"/>
                <a:cs typeface="Dubai" panose="020B0503030403030204" pitchFamily="34" charset="-78"/>
              </a:rPr>
            </a:br>
            <a:endParaRPr lang="en-GB" sz="6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69A85F65-3956-A6EB-6C53-6617D38668C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061" t="4878"/>
          <a:stretch>
            <a:fillRect/>
          </a:stretch>
        </p:blipFill>
        <p:spPr>
          <a:xfrm>
            <a:off x="7343825" y="844911"/>
            <a:ext cx="527036" cy="540905"/>
          </a:xfrm>
          <a:prstGeom prst="rect">
            <a:avLst/>
          </a:prstGeom>
        </p:spPr>
      </p:pic>
      <p:sp>
        <p:nvSpPr>
          <p:cNvPr id="40" name="Freeform 171">
            <a:extLst>
              <a:ext uri="{FF2B5EF4-FFF2-40B4-BE49-F238E27FC236}">
                <a16:creationId xmlns:a16="http://schemas.microsoft.com/office/drawing/2014/main" id="{F4026818-AEB9-38CF-63BA-85514165271D}"/>
              </a:ext>
            </a:extLst>
          </p:cNvPr>
          <p:cNvSpPr>
            <a:spLocks noEditPoints="1"/>
          </p:cNvSpPr>
          <p:nvPr/>
        </p:nvSpPr>
        <p:spPr bwMode="auto">
          <a:xfrm>
            <a:off x="4643695" y="2028064"/>
            <a:ext cx="71864" cy="97921"/>
          </a:xfrm>
          <a:custGeom>
            <a:avLst/>
            <a:gdLst>
              <a:gd name="T0" fmla="*/ 272 w 2017"/>
              <a:gd name="T1" fmla="*/ 1609 h 2971"/>
              <a:gd name="T2" fmla="*/ 223 w 2017"/>
              <a:gd name="T3" fmla="*/ 1831 h 2971"/>
              <a:gd name="T4" fmla="*/ 215 w 2017"/>
              <a:gd name="T5" fmla="*/ 2031 h 2971"/>
              <a:gd name="T6" fmla="*/ 253 w 2017"/>
              <a:gd name="T7" fmla="*/ 2225 h 2971"/>
              <a:gd name="T8" fmla="*/ 333 w 2017"/>
              <a:gd name="T9" fmla="*/ 2405 h 2971"/>
              <a:gd name="T10" fmla="*/ 452 w 2017"/>
              <a:gd name="T11" fmla="*/ 2564 h 2971"/>
              <a:gd name="T12" fmla="*/ 605 w 2017"/>
              <a:gd name="T13" fmla="*/ 2692 h 2971"/>
              <a:gd name="T14" fmla="*/ 629 w 2017"/>
              <a:gd name="T15" fmla="*/ 2440 h 2971"/>
              <a:gd name="T16" fmla="*/ 519 w 2017"/>
              <a:gd name="T17" fmla="*/ 2302 h 2971"/>
              <a:gd name="T18" fmla="*/ 449 w 2017"/>
              <a:gd name="T19" fmla="*/ 2140 h 2971"/>
              <a:gd name="T20" fmla="*/ 425 w 2017"/>
              <a:gd name="T21" fmla="*/ 1963 h 2971"/>
              <a:gd name="T22" fmla="*/ 444 w 2017"/>
              <a:gd name="T23" fmla="*/ 1794 h 2971"/>
              <a:gd name="T24" fmla="*/ 499 w 2017"/>
              <a:gd name="T25" fmla="*/ 1597 h 2971"/>
              <a:gd name="T26" fmla="*/ 1009 w 2017"/>
              <a:gd name="T27" fmla="*/ 0 h 2971"/>
              <a:gd name="T28" fmla="*/ 1025 w 2017"/>
              <a:gd name="T29" fmla="*/ 19 h 2971"/>
              <a:gd name="T30" fmla="*/ 1070 w 2017"/>
              <a:gd name="T31" fmla="*/ 74 h 2971"/>
              <a:gd name="T32" fmla="*/ 1138 w 2017"/>
              <a:gd name="T33" fmla="*/ 160 h 2971"/>
              <a:gd name="T34" fmla="*/ 1227 w 2017"/>
              <a:gd name="T35" fmla="*/ 274 h 2971"/>
              <a:gd name="T36" fmla="*/ 1327 w 2017"/>
              <a:gd name="T37" fmla="*/ 411 h 2971"/>
              <a:gd name="T38" fmla="*/ 1438 w 2017"/>
              <a:gd name="T39" fmla="*/ 569 h 2971"/>
              <a:gd name="T40" fmla="*/ 1551 w 2017"/>
              <a:gd name="T41" fmla="*/ 743 h 2971"/>
              <a:gd name="T42" fmla="*/ 1662 w 2017"/>
              <a:gd name="T43" fmla="*/ 928 h 2971"/>
              <a:gd name="T44" fmla="*/ 1767 w 2017"/>
              <a:gd name="T45" fmla="*/ 1122 h 2971"/>
              <a:gd name="T46" fmla="*/ 1859 w 2017"/>
              <a:gd name="T47" fmla="*/ 1321 h 2971"/>
              <a:gd name="T48" fmla="*/ 1934 w 2017"/>
              <a:gd name="T49" fmla="*/ 1519 h 2971"/>
              <a:gd name="T50" fmla="*/ 1988 w 2017"/>
              <a:gd name="T51" fmla="*/ 1715 h 2971"/>
              <a:gd name="T52" fmla="*/ 2015 w 2017"/>
              <a:gd name="T53" fmla="*/ 1902 h 2971"/>
              <a:gd name="T54" fmla="*/ 2004 w 2017"/>
              <a:gd name="T55" fmla="*/ 2119 h 2971"/>
              <a:gd name="T56" fmla="*/ 1945 w 2017"/>
              <a:gd name="T57" fmla="*/ 2338 h 2971"/>
              <a:gd name="T58" fmla="*/ 1839 w 2017"/>
              <a:gd name="T59" fmla="*/ 2534 h 2971"/>
              <a:gd name="T60" fmla="*/ 1695 w 2017"/>
              <a:gd name="T61" fmla="*/ 2702 h 2971"/>
              <a:gd name="T62" fmla="*/ 1517 w 2017"/>
              <a:gd name="T63" fmla="*/ 2833 h 2971"/>
              <a:gd name="T64" fmla="*/ 1313 w 2017"/>
              <a:gd name="T65" fmla="*/ 2924 h 2971"/>
              <a:gd name="T66" fmla="*/ 1088 w 2017"/>
              <a:gd name="T67" fmla="*/ 2968 h 2971"/>
              <a:gd name="T68" fmla="*/ 852 w 2017"/>
              <a:gd name="T69" fmla="*/ 2959 h 2971"/>
              <a:gd name="T70" fmla="*/ 633 w 2017"/>
              <a:gd name="T71" fmla="*/ 2899 h 2971"/>
              <a:gd name="T72" fmla="*/ 438 w 2017"/>
              <a:gd name="T73" fmla="*/ 2793 h 2971"/>
              <a:gd name="T74" fmla="*/ 270 w 2017"/>
              <a:gd name="T75" fmla="*/ 2649 h 2971"/>
              <a:gd name="T76" fmla="*/ 138 w 2017"/>
              <a:gd name="T77" fmla="*/ 2472 h 2971"/>
              <a:gd name="T78" fmla="*/ 48 w 2017"/>
              <a:gd name="T79" fmla="*/ 2267 h 2971"/>
              <a:gd name="T80" fmla="*/ 3 w 2017"/>
              <a:gd name="T81" fmla="*/ 2042 h 2971"/>
              <a:gd name="T82" fmla="*/ 7 w 2017"/>
              <a:gd name="T83" fmla="*/ 1841 h 2971"/>
              <a:gd name="T84" fmla="*/ 43 w 2017"/>
              <a:gd name="T85" fmla="*/ 1650 h 2971"/>
              <a:gd name="T86" fmla="*/ 105 w 2017"/>
              <a:gd name="T87" fmla="*/ 1454 h 2971"/>
              <a:gd name="T88" fmla="*/ 188 w 2017"/>
              <a:gd name="T89" fmla="*/ 1254 h 2971"/>
              <a:gd name="T90" fmla="*/ 284 w 2017"/>
              <a:gd name="T91" fmla="*/ 1056 h 2971"/>
              <a:gd name="T92" fmla="*/ 392 w 2017"/>
              <a:gd name="T93" fmla="*/ 865 h 2971"/>
              <a:gd name="T94" fmla="*/ 504 w 2017"/>
              <a:gd name="T95" fmla="*/ 683 h 2971"/>
              <a:gd name="T96" fmla="*/ 618 w 2017"/>
              <a:gd name="T97" fmla="*/ 514 h 2971"/>
              <a:gd name="T98" fmla="*/ 725 w 2017"/>
              <a:gd name="T99" fmla="*/ 363 h 2971"/>
              <a:gd name="T100" fmla="*/ 821 w 2017"/>
              <a:gd name="T101" fmla="*/ 233 h 2971"/>
              <a:gd name="T102" fmla="*/ 904 w 2017"/>
              <a:gd name="T103" fmla="*/ 128 h 2971"/>
              <a:gd name="T104" fmla="*/ 965 w 2017"/>
              <a:gd name="T105" fmla="*/ 52 h 2971"/>
              <a:gd name="T106" fmla="*/ 1001 w 2017"/>
              <a:gd name="T107" fmla="*/ 9 h 29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017" h="2971">
                <a:moveTo>
                  <a:pt x="330" y="1446"/>
                </a:moveTo>
                <a:lnTo>
                  <a:pt x="299" y="1530"/>
                </a:lnTo>
                <a:lnTo>
                  <a:pt x="272" y="1609"/>
                </a:lnTo>
                <a:lnTo>
                  <a:pt x="251" y="1686"/>
                </a:lnTo>
                <a:lnTo>
                  <a:pt x="234" y="1760"/>
                </a:lnTo>
                <a:lnTo>
                  <a:pt x="223" y="1831"/>
                </a:lnTo>
                <a:lnTo>
                  <a:pt x="215" y="1898"/>
                </a:lnTo>
                <a:lnTo>
                  <a:pt x="213" y="1963"/>
                </a:lnTo>
                <a:lnTo>
                  <a:pt x="215" y="2031"/>
                </a:lnTo>
                <a:lnTo>
                  <a:pt x="224" y="2097"/>
                </a:lnTo>
                <a:lnTo>
                  <a:pt x="236" y="2161"/>
                </a:lnTo>
                <a:lnTo>
                  <a:pt x="253" y="2225"/>
                </a:lnTo>
                <a:lnTo>
                  <a:pt x="275" y="2288"/>
                </a:lnTo>
                <a:lnTo>
                  <a:pt x="302" y="2348"/>
                </a:lnTo>
                <a:lnTo>
                  <a:pt x="333" y="2405"/>
                </a:lnTo>
                <a:lnTo>
                  <a:pt x="369" y="2461"/>
                </a:lnTo>
                <a:lnTo>
                  <a:pt x="408" y="2513"/>
                </a:lnTo>
                <a:lnTo>
                  <a:pt x="452" y="2564"/>
                </a:lnTo>
                <a:lnTo>
                  <a:pt x="499" y="2610"/>
                </a:lnTo>
                <a:lnTo>
                  <a:pt x="551" y="2653"/>
                </a:lnTo>
                <a:lnTo>
                  <a:pt x="605" y="2692"/>
                </a:lnTo>
                <a:lnTo>
                  <a:pt x="722" y="2516"/>
                </a:lnTo>
                <a:lnTo>
                  <a:pt x="673" y="2480"/>
                </a:lnTo>
                <a:lnTo>
                  <a:pt x="629" y="2440"/>
                </a:lnTo>
                <a:lnTo>
                  <a:pt x="588" y="2398"/>
                </a:lnTo>
                <a:lnTo>
                  <a:pt x="551" y="2352"/>
                </a:lnTo>
                <a:lnTo>
                  <a:pt x="519" y="2302"/>
                </a:lnTo>
                <a:lnTo>
                  <a:pt x="491" y="2250"/>
                </a:lnTo>
                <a:lnTo>
                  <a:pt x="467" y="2196"/>
                </a:lnTo>
                <a:lnTo>
                  <a:pt x="449" y="2140"/>
                </a:lnTo>
                <a:lnTo>
                  <a:pt x="435" y="2082"/>
                </a:lnTo>
                <a:lnTo>
                  <a:pt x="427" y="2024"/>
                </a:lnTo>
                <a:lnTo>
                  <a:pt x="425" y="1963"/>
                </a:lnTo>
                <a:lnTo>
                  <a:pt x="427" y="1910"/>
                </a:lnTo>
                <a:lnTo>
                  <a:pt x="433" y="1854"/>
                </a:lnTo>
                <a:lnTo>
                  <a:pt x="444" y="1794"/>
                </a:lnTo>
                <a:lnTo>
                  <a:pt x="458" y="1731"/>
                </a:lnTo>
                <a:lnTo>
                  <a:pt x="477" y="1666"/>
                </a:lnTo>
                <a:lnTo>
                  <a:pt x="499" y="1597"/>
                </a:lnTo>
                <a:lnTo>
                  <a:pt x="527" y="1525"/>
                </a:lnTo>
                <a:lnTo>
                  <a:pt x="330" y="1446"/>
                </a:lnTo>
                <a:close/>
                <a:moveTo>
                  <a:pt x="1009" y="0"/>
                </a:moveTo>
                <a:lnTo>
                  <a:pt x="1011" y="2"/>
                </a:lnTo>
                <a:lnTo>
                  <a:pt x="1016" y="9"/>
                </a:lnTo>
                <a:lnTo>
                  <a:pt x="1025" y="19"/>
                </a:lnTo>
                <a:lnTo>
                  <a:pt x="1036" y="34"/>
                </a:lnTo>
                <a:lnTo>
                  <a:pt x="1052" y="52"/>
                </a:lnTo>
                <a:lnTo>
                  <a:pt x="1070" y="74"/>
                </a:lnTo>
                <a:lnTo>
                  <a:pt x="1091" y="99"/>
                </a:lnTo>
                <a:lnTo>
                  <a:pt x="1113" y="128"/>
                </a:lnTo>
                <a:lnTo>
                  <a:pt x="1138" y="160"/>
                </a:lnTo>
                <a:lnTo>
                  <a:pt x="1166" y="195"/>
                </a:lnTo>
                <a:lnTo>
                  <a:pt x="1196" y="233"/>
                </a:lnTo>
                <a:lnTo>
                  <a:pt x="1227" y="274"/>
                </a:lnTo>
                <a:lnTo>
                  <a:pt x="1258" y="317"/>
                </a:lnTo>
                <a:lnTo>
                  <a:pt x="1292" y="363"/>
                </a:lnTo>
                <a:lnTo>
                  <a:pt x="1327" y="411"/>
                </a:lnTo>
                <a:lnTo>
                  <a:pt x="1363" y="462"/>
                </a:lnTo>
                <a:lnTo>
                  <a:pt x="1399" y="514"/>
                </a:lnTo>
                <a:lnTo>
                  <a:pt x="1438" y="569"/>
                </a:lnTo>
                <a:lnTo>
                  <a:pt x="1475" y="625"/>
                </a:lnTo>
                <a:lnTo>
                  <a:pt x="1513" y="683"/>
                </a:lnTo>
                <a:lnTo>
                  <a:pt x="1551" y="743"/>
                </a:lnTo>
                <a:lnTo>
                  <a:pt x="1588" y="803"/>
                </a:lnTo>
                <a:lnTo>
                  <a:pt x="1625" y="865"/>
                </a:lnTo>
                <a:lnTo>
                  <a:pt x="1662" y="928"/>
                </a:lnTo>
                <a:lnTo>
                  <a:pt x="1698" y="993"/>
                </a:lnTo>
                <a:lnTo>
                  <a:pt x="1733" y="1056"/>
                </a:lnTo>
                <a:lnTo>
                  <a:pt x="1767" y="1122"/>
                </a:lnTo>
                <a:lnTo>
                  <a:pt x="1799" y="1188"/>
                </a:lnTo>
                <a:lnTo>
                  <a:pt x="1829" y="1254"/>
                </a:lnTo>
                <a:lnTo>
                  <a:pt x="1859" y="1321"/>
                </a:lnTo>
                <a:lnTo>
                  <a:pt x="1886" y="1387"/>
                </a:lnTo>
                <a:lnTo>
                  <a:pt x="1912" y="1454"/>
                </a:lnTo>
                <a:lnTo>
                  <a:pt x="1934" y="1519"/>
                </a:lnTo>
                <a:lnTo>
                  <a:pt x="1955" y="1585"/>
                </a:lnTo>
                <a:lnTo>
                  <a:pt x="1974" y="1650"/>
                </a:lnTo>
                <a:lnTo>
                  <a:pt x="1988" y="1715"/>
                </a:lnTo>
                <a:lnTo>
                  <a:pt x="2000" y="1779"/>
                </a:lnTo>
                <a:lnTo>
                  <a:pt x="2010" y="1841"/>
                </a:lnTo>
                <a:lnTo>
                  <a:pt x="2015" y="1902"/>
                </a:lnTo>
                <a:lnTo>
                  <a:pt x="2017" y="1963"/>
                </a:lnTo>
                <a:lnTo>
                  <a:pt x="2014" y="2042"/>
                </a:lnTo>
                <a:lnTo>
                  <a:pt x="2004" y="2119"/>
                </a:lnTo>
                <a:lnTo>
                  <a:pt x="1990" y="2194"/>
                </a:lnTo>
                <a:lnTo>
                  <a:pt x="1969" y="2267"/>
                </a:lnTo>
                <a:lnTo>
                  <a:pt x="1945" y="2338"/>
                </a:lnTo>
                <a:lnTo>
                  <a:pt x="1914" y="2406"/>
                </a:lnTo>
                <a:lnTo>
                  <a:pt x="1879" y="2472"/>
                </a:lnTo>
                <a:lnTo>
                  <a:pt x="1839" y="2534"/>
                </a:lnTo>
                <a:lnTo>
                  <a:pt x="1794" y="2594"/>
                </a:lnTo>
                <a:lnTo>
                  <a:pt x="1747" y="2649"/>
                </a:lnTo>
                <a:lnTo>
                  <a:pt x="1695" y="2702"/>
                </a:lnTo>
                <a:lnTo>
                  <a:pt x="1639" y="2750"/>
                </a:lnTo>
                <a:lnTo>
                  <a:pt x="1579" y="2793"/>
                </a:lnTo>
                <a:lnTo>
                  <a:pt x="1517" y="2833"/>
                </a:lnTo>
                <a:lnTo>
                  <a:pt x="1452" y="2868"/>
                </a:lnTo>
                <a:lnTo>
                  <a:pt x="1384" y="2899"/>
                </a:lnTo>
                <a:lnTo>
                  <a:pt x="1313" y="2924"/>
                </a:lnTo>
                <a:lnTo>
                  <a:pt x="1240" y="2944"/>
                </a:lnTo>
                <a:lnTo>
                  <a:pt x="1165" y="2959"/>
                </a:lnTo>
                <a:lnTo>
                  <a:pt x="1088" y="2968"/>
                </a:lnTo>
                <a:lnTo>
                  <a:pt x="1009" y="2971"/>
                </a:lnTo>
                <a:lnTo>
                  <a:pt x="929" y="2968"/>
                </a:lnTo>
                <a:lnTo>
                  <a:pt x="852" y="2959"/>
                </a:lnTo>
                <a:lnTo>
                  <a:pt x="777" y="2944"/>
                </a:lnTo>
                <a:lnTo>
                  <a:pt x="704" y="2924"/>
                </a:lnTo>
                <a:lnTo>
                  <a:pt x="633" y="2899"/>
                </a:lnTo>
                <a:lnTo>
                  <a:pt x="565" y="2868"/>
                </a:lnTo>
                <a:lnTo>
                  <a:pt x="500" y="2833"/>
                </a:lnTo>
                <a:lnTo>
                  <a:pt x="438" y="2793"/>
                </a:lnTo>
                <a:lnTo>
                  <a:pt x="378" y="2750"/>
                </a:lnTo>
                <a:lnTo>
                  <a:pt x="322" y="2702"/>
                </a:lnTo>
                <a:lnTo>
                  <a:pt x="270" y="2649"/>
                </a:lnTo>
                <a:lnTo>
                  <a:pt x="223" y="2594"/>
                </a:lnTo>
                <a:lnTo>
                  <a:pt x="178" y="2534"/>
                </a:lnTo>
                <a:lnTo>
                  <a:pt x="138" y="2472"/>
                </a:lnTo>
                <a:lnTo>
                  <a:pt x="103" y="2406"/>
                </a:lnTo>
                <a:lnTo>
                  <a:pt x="72" y="2338"/>
                </a:lnTo>
                <a:lnTo>
                  <a:pt x="48" y="2267"/>
                </a:lnTo>
                <a:lnTo>
                  <a:pt x="27" y="2194"/>
                </a:lnTo>
                <a:lnTo>
                  <a:pt x="13" y="2119"/>
                </a:lnTo>
                <a:lnTo>
                  <a:pt x="3" y="2042"/>
                </a:lnTo>
                <a:lnTo>
                  <a:pt x="0" y="1963"/>
                </a:lnTo>
                <a:lnTo>
                  <a:pt x="2" y="1902"/>
                </a:lnTo>
                <a:lnTo>
                  <a:pt x="7" y="1841"/>
                </a:lnTo>
                <a:lnTo>
                  <a:pt x="17" y="1779"/>
                </a:lnTo>
                <a:lnTo>
                  <a:pt x="29" y="1715"/>
                </a:lnTo>
                <a:lnTo>
                  <a:pt x="43" y="1650"/>
                </a:lnTo>
                <a:lnTo>
                  <a:pt x="62" y="1585"/>
                </a:lnTo>
                <a:lnTo>
                  <a:pt x="83" y="1519"/>
                </a:lnTo>
                <a:lnTo>
                  <a:pt x="105" y="1454"/>
                </a:lnTo>
                <a:lnTo>
                  <a:pt x="131" y="1387"/>
                </a:lnTo>
                <a:lnTo>
                  <a:pt x="158" y="1321"/>
                </a:lnTo>
                <a:lnTo>
                  <a:pt x="188" y="1254"/>
                </a:lnTo>
                <a:lnTo>
                  <a:pt x="218" y="1188"/>
                </a:lnTo>
                <a:lnTo>
                  <a:pt x="250" y="1122"/>
                </a:lnTo>
                <a:lnTo>
                  <a:pt x="284" y="1056"/>
                </a:lnTo>
                <a:lnTo>
                  <a:pt x="319" y="993"/>
                </a:lnTo>
                <a:lnTo>
                  <a:pt x="355" y="928"/>
                </a:lnTo>
                <a:lnTo>
                  <a:pt x="392" y="865"/>
                </a:lnTo>
                <a:lnTo>
                  <a:pt x="429" y="803"/>
                </a:lnTo>
                <a:lnTo>
                  <a:pt x="466" y="743"/>
                </a:lnTo>
                <a:lnTo>
                  <a:pt x="504" y="683"/>
                </a:lnTo>
                <a:lnTo>
                  <a:pt x="542" y="625"/>
                </a:lnTo>
                <a:lnTo>
                  <a:pt x="579" y="569"/>
                </a:lnTo>
                <a:lnTo>
                  <a:pt x="618" y="514"/>
                </a:lnTo>
                <a:lnTo>
                  <a:pt x="654" y="462"/>
                </a:lnTo>
                <a:lnTo>
                  <a:pt x="690" y="411"/>
                </a:lnTo>
                <a:lnTo>
                  <a:pt x="725" y="363"/>
                </a:lnTo>
                <a:lnTo>
                  <a:pt x="759" y="317"/>
                </a:lnTo>
                <a:lnTo>
                  <a:pt x="790" y="274"/>
                </a:lnTo>
                <a:lnTo>
                  <a:pt x="821" y="233"/>
                </a:lnTo>
                <a:lnTo>
                  <a:pt x="851" y="195"/>
                </a:lnTo>
                <a:lnTo>
                  <a:pt x="879" y="160"/>
                </a:lnTo>
                <a:lnTo>
                  <a:pt x="904" y="128"/>
                </a:lnTo>
                <a:lnTo>
                  <a:pt x="926" y="99"/>
                </a:lnTo>
                <a:lnTo>
                  <a:pt x="947" y="74"/>
                </a:lnTo>
                <a:lnTo>
                  <a:pt x="965" y="52"/>
                </a:lnTo>
                <a:lnTo>
                  <a:pt x="981" y="34"/>
                </a:lnTo>
                <a:lnTo>
                  <a:pt x="992" y="19"/>
                </a:lnTo>
                <a:lnTo>
                  <a:pt x="1001" y="9"/>
                </a:lnTo>
                <a:lnTo>
                  <a:pt x="1006" y="2"/>
                </a:lnTo>
                <a:lnTo>
                  <a:pt x="1009" y="0"/>
                </a:lnTo>
                <a:close/>
              </a:path>
            </a:pathLst>
          </a:custGeom>
          <a:solidFill>
            <a:srgbClr val="0691CA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41" name="Freeform 6">
            <a:extLst>
              <a:ext uri="{FF2B5EF4-FFF2-40B4-BE49-F238E27FC236}">
                <a16:creationId xmlns:a16="http://schemas.microsoft.com/office/drawing/2014/main" id="{D1A976B5-48C7-5249-EDF0-31E724E70D85}"/>
              </a:ext>
            </a:extLst>
          </p:cNvPr>
          <p:cNvSpPr>
            <a:spLocks noEditPoints="1"/>
          </p:cNvSpPr>
          <p:nvPr/>
        </p:nvSpPr>
        <p:spPr bwMode="auto">
          <a:xfrm>
            <a:off x="4592105" y="2008893"/>
            <a:ext cx="228600" cy="165759"/>
          </a:xfrm>
          <a:custGeom>
            <a:avLst/>
            <a:gdLst>
              <a:gd name="T0" fmla="*/ 171 w 481"/>
              <a:gd name="T1" fmla="*/ 37 h 431"/>
              <a:gd name="T2" fmla="*/ 115 w 481"/>
              <a:gd name="T3" fmla="*/ 54 h 431"/>
              <a:gd name="T4" fmla="*/ 69 w 481"/>
              <a:gd name="T5" fmla="*/ 93 h 431"/>
              <a:gd name="T6" fmla="*/ 41 w 481"/>
              <a:gd name="T7" fmla="*/ 146 h 431"/>
              <a:gd name="T8" fmla="*/ 37 w 481"/>
              <a:gd name="T9" fmla="*/ 204 h 431"/>
              <a:gd name="T10" fmla="*/ 54 w 481"/>
              <a:gd name="T11" fmla="*/ 260 h 431"/>
              <a:gd name="T12" fmla="*/ 93 w 481"/>
              <a:gd name="T13" fmla="*/ 306 h 431"/>
              <a:gd name="T14" fmla="*/ 146 w 481"/>
              <a:gd name="T15" fmla="*/ 333 h 431"/>
              <a:gd name="T16" fmla="*/ 204 w 481"/>
              <a:gd name="T17" fmla="*/ 339 h 431"/>
              <a:gd name="T18" fmla="*/ 260 w 481"/>
              <a:gd name="T19" fmla="*/ 321 h 431"/>
              <a:gd name="T20" fmla="*/ 306 w 481"/>
              <a:gd name="T21" fmla="*/ 283 h 431"/>
              <a:gd name="T22" fmla="*/ 333 w 481"/>
              <a:gd name="T23" fmla="*/ 230 h 431"/>
              <a:gd name="T24" fmla="*/ 337 w 481"/>
              <a:gd name="T25" fmla="*/ 171 h 431"/>
              <a:gd name="T26" fmla="*/ 320 w 481"/>
              <a:gd name="T27" fmla="*/ 116 h 431"/>
              <a:gd name="T28" fmla="*/ 281 w 481"/>
              <a:gd name="T29" fmla="*/ 70 h 431"/>
              <a:gd name="T30" fmla="*/ 228 w 481"/>
              <a:gd name="T31" fmla="*/ 43 h 431"/>
              <a:gd name="T32" fmla="*/ 202 w 481"/>
              <a:gd name="T33" fmla="*/ 0 h 431"/>
              <a:gd name="T34" fmla="*/ 273 w 481"/>
              <a:gd name="T35" fmla="*/ 20 h 431"/>
              <a:gd name="T36" fmla="*/ 332 w 481"/>
              <a:gd name="T37" fmla="*/ 67 h 431"/>
              <a:gd name="T38" fmla="*/ 367 w 481"/>
              <a:gd name="T39" fmla="*/ 132 h 431"/>
              <a:gd name="T40" fmla="*/ 375 w 481"/>
              <a:gd name="T41" fmla="*/ 204 h 431"/>
              <a:gd name="T42" fmla="*/ 355 w 481"/>
              <a:gd name="T43" fmla="*/ 274 h 431"/>
              <a:gd name="T44" fmla="*/ 475 w 481"/>
              <a:gd name="T45" fmla="*/ 375 h 431"/>
              <a:gd name="T46" fmla="*/ 481 w 481"/>
              <a:gd name="T47" fmla="*/ 405 h 431"/>
              <a:gd name="T48" fmla="*/ 462 w 481"/>
              <a:gd name="T49" fmla="*/ 428 h 431"/>
              <a:gd name="T50" fmla="*/ 432 w 481"/>
              <a:gd name="T51" fmla="*/ 428 h 431"/>
              <a:gd name="T52" fmla="*/ 307 w 481"/>
              <a:gd name="T53" fmla="*/ 333 h 431"/>
              <a:gd name="T54" fmla="*/ 244 w 481"/>
              <a:gd name="T55" fmla="*/ 367 h 431"/>
              <a:gd name="T56" fmla="*/ 172 w 481"/>
              <a:gd name="T57" fmla="*/ 375 h 431"/>
              <a:gd name="T58" fmla="*/ 102 w 481"/>
              <a:gd name="T59" fmla="*/ 356 h 431"/>
              <a:gd name="T60" fmla="*/ 43 w 481"/>
              <a:gd name="T61" fmla="*/ 309 h 431"/>
              <a:gd name="T62" fmla="*/ 8 w 481"/>
              <a:gd name="T63" fmla="*/ 244 h 431"/>
              <a:gd name="T64" fmla="*/ 0 w 481"/>
              <a:gd name="T65" fmla="*/ 172 h 431"/>
              <a:gd name="T66" fmla="*/ 20 w 481"/>
              <a:gd name="T67" fmla="*/ 102 h 431"/>
              <a:gd name="T68" fmla="*/ 67 w 481"/>
              <a:gd name="T69" fmla="*/ 43 h 431"/>
              <a:gd name="T70" fmla="*/ 132 w 481"/>
              <a:gd name="T71" fmla="*/ 9 h 431"/>
              <a:gd name="T72" fmla="*/ 202 w 481"/>
              <a:gd name="T73" fmla="*/ 0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81" h="431">
                <a:moveTo>
                  <a:pt x="199" y="37"/>
                </a:moveTo>
                <a:lnTo>
                  <a:pt x="171" y="37"/>
                </a:lnTo>
                <a:lnTo>
                  <a:pt x="142" y="43"/>
                </a:lnTo>
                <a:lnTo>
                  <a:pt x="115" y="54"/>
                </a:lnTo>
                <a:lnTo>
                  <a:pt x="90" y="72"/>
                </a:lnTo>
                <a:lnTo>
                  <a:pt x="69" y="93"/>
                </a:lnTo>
                <a:lnTo>
                  <a:pt x="53" y="119"/>
                </a:lnTo>
                <a:lnTo>
                  <a:pt x="41" y="146"/>
                </a:lnTo>
                <a:lnTo>
                  <a:pt x="37" y="175"/>
                </a:lnTo>
                <a:lnTo>
                  <a:pt x="37" y="204"/>
                </a:lnTo>
                <a:lnTo>
                  <a:pt x="43" y="232"/>
                </a:lnTo>
                <a:lnTo>
                  <a:pt x="54" y="260"/>
                </a:lnTo>
                <a:lnTo>
                  <a:pt x="70" y="284"/>
                </a:lnTo>
                <a:lnTo>
                  <a:pt x="93" y="306"/>
                </a:lnTo>
                <a:lnTo>
                  <a:pt x="119" y="323"/>
                </a:lnTo>
                <a:lnTo>
                  <a:pt x="146" y="333"/>
                </a:lnTo>
                <a:lnTo>
                  <a:pt x="175" y="339"/>
                </a:lnTo>
                <a:lnTo>
                  <a:pt x="204" y="339"/>
                </a:lnTo>
                <a:lnTo>
                  <a:pt x="232" y="332"/>
                </a:lnTo>
                <a:lnTo>
                  <a:pt x="260" y="321"/>
                </a:lnTo>
                <a:lnTo>
                  <a:pt x="284" y="304"/>
                </a:lnTo>
                <a:lnTo>
                  <a:pt x="306" y="283"/>
                </a:lnTo>
                <a:lnTo>
                  <a:pt x="321" y="257"/>
                </a:lnTo>
                <a:lnTo>
                  <a:pt x="333" y="230"/>
                </a:lnTo>
                <a:lnTo>
                  <a:pt x="337" y="201"/>
                </a:lnTo>
                <a:lnTo>
                  <a:pt x="337" y="171"/>
                </a:lnTo>
                <a:lnTo>
                  <a:pt x="332" y="143"/>
                </a:lnTo>
                <a:lnTo>
                  <a:pt x="320" y="116"/>
                </a:lnTo>
                <a:lnTo>
                  <a:pt x="304" y="92"/>
                </a:lnTo>
                <a:lnTo>
                  <a:pt x="281" y="70"/>
                </a:lnTo>
                <a:lnTo>
                  <a:pt x="255" y="53"/>
                </a:lnTo>
                <a:lnTo>
                  <a:pt x="228" y="43"/>
                </a:lnTo>
                <a:lnTo>
                  <a:pt x="199" y="37"/>
                </a:lnTo>
                <a:close/>
                <a:moveTo>
                  <a:pt x="202" y="0"/>
                </a:moveTo>
                <a:lnTo>
                  <a:pt x="238" y="7"/>
                </a:lnTo>
                <a:lnTo>
                  <a:pt x="273" y="20"/>
                </a:lnTo>
                <a:lnTo>
                  <a:pt x="304" y="42"/>
                </a:lnTo>
                <a:lnTo>
                  <a:pt x="332" y="67"/>
                </a:lnTo>
                <a:lnTo>
                  <a:pt x="353" y="99"/>
                </a:lnTo>
                <a:lnTo>
                  <a:pt x="367" y="132"/>
                </a:lnTo>
                <a:lnTo>
                  <a:pt x="375" y="168"/>
                </a:lnTo>
                <a:lnTo>
                  <a:pt x="375" y="204"/>
                </a:lnTo>
                <a:lnTo>
                  <a:pt x="369" y="240"/>
                </a:lnTo>
                <a:lnTo>
                  <a:pt x="355" y="274"/>
                </a:lnTo>
                <a:lnTo>
                  <a:pt x="464" y="362"/>
                </a:lnTo>
                <a:lnTo>
                  <a:pt x="475" y="375"/>
                </a:lnTo>
                <a:lnTo>
                  <a:pt x="481" y="389"/>
                </a:lnTo>
                <a:lnTo>
                  <a:pt x="481" y="405"/>
                </a:lnTo>
                <a:lnTo>
                  <a:pt x="475" y="418"/>
                </a:lnTo>
                <a:lnTo>
                  <a:pt x="462" y="428"/>
                </a:lnTo>
                <a:lnTo>
                  <a:pt x="448" y="431"/>
                </a:lnTo>
                <a:lnTo>
                  <a:pt x="432" y="428"/>
                </a:lnTo>
                <a:lnTo>
                  <a:pt x="416" y="421"/>
                </a:lnTo>
                <a:lnTo>
                  <a:pt x="307" y="333"/>
                </a:lnTo>
                <a:lnTo>
                  <a:pt x="277" y="353"/>
                </a:lnTo>
                <a:lnTo>
                  <a:pt x="244" y="367"/>
                </a:lnTo>
                <a:lnTo>
                  <a:pt x="208" y="375"/>
                </a:lnTo>
                <a:lnTo>
                  <a:pt x="172" y="375"/>
                </a:lnTo>
                <a:lnTo>
                  <a:pt x="136" y="369"/>
                </a:lnTo>
                <a:lnTo>
                  <a:pt x="102" y="356"/>
                </a:lnTo>
                <a:lnTo>
                  <a:pt x="70" y="334"/>
                </a:lnTo>
                <a:lnTo>
                  <a:pt x="43" y="309"/>
                </a:lnTo>
                <a:lnTo>
                  <a:pt x="21" y="277"/>
                </a:lnTo>
                <a:lnTo>
                  <a:pt x="8" y="244"/>
                </a:lnTo>
                <a:lnTo>
                  <a:pt x="0" y="208"/>
                </a:lnTo>
                <a:lnTo>
                  <a:pt x="0" y="172"/>
                </a:lnTo>
                <a:lnTo>
                  <a:pt x="7" y="136"/>
                </a:lnTo>
                <a:lnTo>
                  <a:pt x="20" y="102"/>
                </a:lnTo>
                <a:lnTo>
                  <a:pt x="40" y="70"/>
                </a:lnTo>
                <a:lnTo>
                  <a:pt x="67" y="43"/>
                </a:lnTo>
                <a:lnTo>
                  <a:pt x="97" y="23"/>
                </a:lnTo>
                <a:lnTo>
                  <a:pt x="132" y="9"/>
                </a:lnTo>
                <a:lnTo>
                  <a:pt x="166" y="1"/>
                </a:lnTo>
                <a:lnTo>
                  <a:pt x="202" y="0"/>
                </a:lnTo>
                <a:close/>
              </a:path>
            </a:pathLst>
          </a:custGeom>
          <a:solidFill>
            <a:srgbClr val="0691CA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43" name="Freeform 859">
            <a:extLst>
              <a:ext uri="{FF2B5EF4-FFF2-40B4-BE49-F238E27FC236}">
                <a16:creationId xmlns:a16="http://schemas.microsoft.com/office/drawing/2014/main" id="{BEC422ED-BA24-A32B-1050-C9A0ABB7127F}"/>
              </a:ext>
            </a:extLst>
          </p:cNvPr>
          <p:cNvSpPr>
            <a:spLocks noEditPoints="1"/>
          </p:cNvSpPr>
          <p:nvPr/>
        </p:nvSpPr>
        <p:spPr bwMode="auto">
          <a:xfrm>
            <a:off x="4569493" y="2737345"/>
            <a:ext cx="186111" cy="172070"/>
          </a:xfrm>
          <a:custGeom>
            <a:avLst/>
            <a:gdLst>
              <a:gd name="T0" fmla="*/ 49 w 123"/>
              <a:gd name="T1" fmla="*/ 35 h 122"/>
              <a:gd name="T2" fmla="*/ 37 w 123"/>
              <a:gd name="T3" fmla="*/ 48 h 122"/>
              <a:gd name="T4" fmla="*/ 34 w 123"/>
              <a:gd name="T5" fmla="*/ 68 h 122"/>
              <a:gd name="T6" fmla="*/ 43 w 123"/>
              <a:gd name="T7" fmla="*/ 82 h 122"/>
              <a:gd name="T8" fmla="*/ 64 w 123"/>
              <a:gd name="T9" fmla="*/ 89 h 122"/>
              <a:gd name="T10" fmla="*/ 79 w 123"/>
              <a:gd name="T11" fmla="*/ 82 h 122"/>
              <a:gd name="T12" fmla="*/ 89 w 123"/>
              <a:gd name="T13" fmla="*/ 66 h 122"/>
              <a:gd name="T14" fmla="*/ 87 w 123"/>
              <a:gd name="T15" fmla="*/ 48 h 122"/>
              <a:gd name="T16" fmla="*/ 75 w 123"/>
              <a:gd name="T17" fmla="*/ 35 h 122"/>
              <a:gd name="T18" fmla="*/ 58 w 123"/>
              <a:gd name="T19" fmla="*/ 0 h 122"/>
              <a:gd name="T20" fmla="*/ 64 w 123"/>
              <a:gd name="T21" fmla="*/ 4 h 122"/>
              <a:gd name="T22" fmla="*/ 68 w 123"/>
              <a:gd name="T23" fmla="*/ 17 h 122"/>
              <a:gd name="T24" fmla="*/ 83 w 123"/>
              <a:gd name="T25" fmla="*/ 6 h 122"/>
              <a:gd name="T26" fmla="*/ 89 w 123"/>
              <a:gd name="T27" fmla="*/ 5 h 122"/>
              <a:gd name="T28" fmla="*/ 92 w 123"/>
              <a:gd name="T29" fmla="*/ 11 h 122"/>
              <a:gd name="T30" fmla="*/ 89 w 123"/>
              <a:gd name="T31" fmla="*/ 26 h 122"/>
              <a:gd name="T32" fmla="*/ 102 w 123"/>
              <a:gd name="T33" fmla="*/ 24 h 122"/>
              <a:gd name="T34" fmla="*/ 110 w 123"/>
              <a:gd name="T35" fmla="*/ 24 h 122"/>
              <a:gd name="T36" fmla="*/ 114 w 123"/>
              <a:gd name="T37" fmla="*/ 31 h 122"/>
              <a:gd name="T38" fmla="*/ 104 w 123"/>
              <a:gd name="T39" fmla="*/ 44 h 122"/>
              <a:gd name="T40" fmla="*/ 115 w 123"/>
              <a:gd name="T41" fmla="*/ 49 h 122"/>
              <a:gd name="T42" fmla="*/ 122 w 123"/>
              <a:gd name="T43" fmla="*/ 53 h 122"/>
              <a:gd name="T44" fmla="*/ 121 w 123"/>
              <a:gd name="T45" fmla="*/ 61 h 122"/>
              <a:gd name="T46" fmla="*/ 106 w 123"/>
              <a:gd name="T47" fmla="*/ 66 h 122"/>
              <a:gd name="T48" fmla="*/ 114 w 123"/>
              <a:gd name="T49" fmla="*/ 78 h 122"/>
              <a:gd name="T50" fmla="*/ 117 w 123"/>
              <a:gd name="T51" fmla="*/ 87 h 122"/>
              <a:gd name="T52" fmla="*/ 110 w 123"/>
              <a:gd name="T53" fmla="*/ 91 h 122"/>
              <a:gd name="T54" fmla="*/ 97 w 123"/>
              <a:gd name="T55" fmla="*/ 89 h 122"/>
              <a:gd name="T56" fmla="*/ 98 w 123"/>
              <a:gd name="T57" fmla="*/ 102 h 122"/>
              <a:gd name="T58" fmla="*/ 98 w 123"/>
              <a:gd name="T59" fmla="*/ 110 h 122"/>
              <a:gd name="T60" fmla="*/ 90 w 123"/>
              <a:gd name="T61" fmla="*/ 112 h 122"/>
              <a:gd name="T62" fmla="*/ 79 w 123"/>
              <a:gd name="T63" fmla="*/ 102 h 122"/>
              <a:gd name="T64" fmla="*/ 72 w 123"/>
              <a:gd name="T65" fmla="*/ 114 h 122"/>
              <a:gd name="T66" fmla="*/ 68 w 123"/>
              <a:gd name="T67" fmla="*/ 122 h 122"/>
              <a:gd name="T68" fmla="*/ 62 w 123"/>
              <a:gd name="T69" fmla="*/ 120 h 122"/>
              <a:gd name="T70" fmla="*/ 55 w 123"/>
              <a:gd name="T71" fmla="*/ 106 h 122"/>
              <a:gd name="T72" fmla="*/ 45 w 123"/>
              <a:gd name="T73" fmla="*/ 112 h 122"/>
              <a:gd name="T74" fmla="*/ 35 w 123"/>
              <a:gd name="T75" fmla="*/ 116 h 122"/>
              <a:gd name="T76" fmla="*/ 31 w 123"/>
              <a:gd name="T77" fmla="*/ 110 h 122"/>
              <a:gd name="T78" fmla="*/ 34 w 123"/>
              <a:gd name="T79" fmla="*/ 95 h 122"/>
              <a:gd name="T80" fmla="*/ 21 w 123"/>
              <a:gd name="T81" fmla="*/ 97 h 122"/>
              <a:gd name="T82" fmla="*/ 13 w 123"/>
              <a:gd name="T83" fmla="*/ 97 h 122"/>
              <a:gd name="T84" fmla="*/ 10 w 123"/>
              <a:gd name="T85" fmla="*/ 90 h 122"/>
              <a:gd name="T86" fmla="*/ 20 w 123"/>
              <a:gd name="T87" fmla="*/ 77 h 122"/>
              <a:gd name="T88" fmla="*/ 8 w 123"/>
              <a:gd name="T89" fmla="*/ 72 h 122"/>
              <a:gd name="T90" fmla="*/ 1 w 123"/>
              <a:gd name="T91" fmla="*/ 68 h 122"/>
              <a:gd name="T92" fmla="*/ 3 w 123"/>
              <a:gd name="T93" fmla="*/ 60 h 122"/>
              <a:gd name="T94" fmla="*/ 17 w 123"/>
              <a:gd name="T95" fmla="*/ 55 h 122"/>
              <a:gd name="T96" fmla="*/ 9 w 123"/>
              <a:gd name="T97" fmla="*/ 43 h 122"/>
              <a:gd name="T98" fmla="*/ 7 w 123"/>
              <a:gd name="T99" fmla="*/ 34 h 122"/>
              <a:gd name="T100" fmla="*/ 13 w 123"/>
              <a:gd name="T101" fmla="*/ 30 h 122"/>
              <a:gd name="T102" fmla="*/ 26 w 123"/>
              <a:gd name="T103" fmla="*/ 32 h 122"/>
              <a:gd name="T104" fmla="*/ 25 w 123"/>
              <a:gd name="T105" fmla="*/ 19 h 122"/>
              <a:gd name="T106" fmla="*/ 25 w 123"/>
              <a:gd name="T107" fmla="*/ 11 h 122"/>
              <a:gd name="T108" fmla="*/ 33 w 123"/>
              <a:gd name="T109" fmla="*/ 9 h 122"/>
              <a:gd name="T110" fmla="*/ 45 w 123"/>
              <a:gd name="T111" fmla="*/ 19 h 122"/>
              <a:gd name="T112" fmla="*/ 51 w 123"/>
              <a:gd name="T113" fmla="*/ 6 h 122"/>
              <a:gd name="T114" fmla="*/ 55 w 123"/>
              <a:gd name="T115" fmla="*/ 0 h 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23" h="122">
                <a:moveTo>
                  <a:pt x="60" y="32"/>
                </a:moveTo>
                <a:lnTo>
                  <a:pt x="54" y="34"/>
                </a:lnTo>
                <a:lnTo>
                  <a:pt x="49" y="35"/>
                </a:lnTo>
                <a:lnTo>
                  <a:pt x="45" y="38"/>
                </a:lnTo>
                <a:lnTo>
                  <a:pt x="41" y="42"/>
                </a:lnTo>
                <a:lnTo>
                  <a:pt x="37" y="48"/>
                </a:lnTo>
                <a:lnTo>
                  <a:pt x="34" y="55"/>
                </a:lnTo>
                <a:lnTo>
                  <a:pt x="34" y="63"/>
                </a:lnTo>
                <a:lnTo>
                  <a:pt x="34" y="68"/>
                </a:lnTo>
                <a:lnTo>
                  <a:pt x="37" y="73"/>
                </a:lnTo>
                <a:lnTo>
                  <a:pt x="39" y="78"/>
                </a:lnTo>
                <a:lnTo>
                  <a:pt x="43" y="82"/>
                </a:lnTo>
                <a:lnTo>
                  <a:pt x="49" y="86"/>
                </a:lnTo>
                <a:lnTo>
                  <a:pt x="56" y="89"/>
                </a:lnTo>
                <a:lnTo>
                  <a:pt x="64" y="89"/>
                </a:lnTo>
                <a:lnTo>
                  <a:pt x="69" y="87"/>
                </a:lnTo>
                <a:lnTo>
                  <a:pt x="75" y="86"/>
                </a:lnTo>
                <a:lnTo>
                  <a:pt x="79" y="82"/>
                </a:lnTo>
                <a:lnTo>
                  <a:pt x="83" y="80"/>
                </a:lnTo>
                <a:lnTo>
                  <a:pt x="87" y="73"/>
                </a:lnTo>
                <a:lnTo>
                  <a:pt x="89" y="66"/>
                </a:lnTo>
                <a:lnTo>
                  <a:pt x="90" y="59"/>
                </a:lnTo>
                <a:lnTo>
                  <a:pt x="89" y="53"/>
                </a:lnTo>
                <a:lnTo>
                  <a:pt x="87" y="48"/>
                </a:lnTo>
                <a:lnTo>
                  <a:pt x="84" y="43"/>
                </a:lnTo>
                <a:lnTo>
                  <a:pt x="80" y="39"/>
                </a:lnTo>
                <a:lnTo>
                  <a:pt x="75" y="35"/>
                </a:lnTo>
                <a:lnTo>
                  <a:pt x="67" y="32"/>
                </a:lnTo>
                <a:lnTo>
                  <a:pt x="60" y="32"/>
                </a:lnTo>
                <a:close/>
                <a:moveTo>
                  <a:pt x="58" y="0"/>
                </a:moveTo>
                <a:lnTo>
                  <a:pt x="60" y="0"/>
                </a:lnTo>
                <a:lnTo>
                  <a:pt x="62" y="1"/>
                </a:lnTo>
                <a:lnTo>
                  <a:pt x="64" y="4"/>
                </a:lnTo>
                <a:lnTo>
                  <a:pt x="66" y="6"/>
                </a:lnTo>
                <a:lnTo>
                  <a:pt x="68" y="15"/>
                </a:lnTo>
                <a:lnTo>
                  <a:pt x="68" y="17"/>
                </a:lnTo>
                <a:lnTo>
                  <a:pt x="73" y="17"/>
                </a:lnTo>
                <a:lnTo>
                  <a:pt x="79" y="9"/>
                </a:lnTo>
                <a:lnTo>
                  <a:pt x="83" y="6"/>
                </a:lnTo>
                <a:lnTo>
                  <a:pt x="85" y="5"/>
                </a:lnTo>
                <a:lnTo>
                  <a:pt x="89" y="5"/>
                </a:lnTo>
                <a:lnTo>
                  <a:pt x="89" y="5"/>
                </a:lnTo>
                <a:lnTo>
                  <a:pt x="90" y="7"/>
                </a:lnTo>
                <a:lnTo>
                  <a:pt x="92" y="9"/>
                </a:lnTo>
                <a:lnTo>
                  <a:pt x="92" y="11"/>
                </a:lnTo>
                <a:lnTo>
                  <a:pt x="92" y="15"/>
                </a:lnTo>
                <a:lnTo>
                  <a:pt x="89" y="24"/>
                </a:lnTo>
                <a:lnTo>
                  <a:pt x="89" y="26"/>
                </a:lnTo>
                <a:lnTo>
                  <a:pt x="92" y="27"/>
                </a:lnTo>
                <a:lnTo>
                  <a:pt x="93" y="28"/>
                </a:lnTo>
                <a:lnTo>
                  <a:pt x="102" y="24"/>
                </a:lnTo>
                <a:lnTo>
                  <a:pt x="106" y="23"/>
                </a:lnTo>
                <a:lnTo>
                  <a:pt x="109" y="23"/>
                </a:lnTo>
                <a:lnTo>
                  <a:pt x="110" y="24"/>
                </a:lnTo>
                <a:lnTo>
                  <a:pt x="113" y="26"/>
                </a:lnTo>
                <a:lnTo>
                  <a:pt x="114" y="28"/>
                </a:lnTo>
                <a:lnTo>
                  <a:pt x="114" y="31"/>
                </a:lnTo>
                <a:lnTo>
                  <a:pt x="113" y="34"/>
                </a:lnTo>
                <a:lnTo>
                  <a:pt x="110" y="36"/>
                </a:lnTo>
                <a:lnTo>
                  <a:pt x="104" y="44"/>
                </a:lnTo>
                <a:lnTo>
                  <a:pt x="104" y="44"/>
                </a:lnTo>
                <a:lnTo>
                  <a:pt x="105" y="48"/>
                </a:lnTo>
                <a:lnTo>
                  <a:pt x="115" y="49"/>
                </a:lnTo>
                <a:lnTo>
                  <a:pt x="118" y="51"/>
                </a:lnTo>
                <a:lnTo>
                  <a:pt x="121" y="52"/>
                </a:lnTo>
                <a:lnTo>
                  <a:pt x="122" y="53"/>
                </a:lnTo>
                <a:lnTo>
                  <a:pt x="123" y="56"/>
                </a:lnTo>
                <a:lnTo>
                  <a:pt x="122" y="59"/>
                </a:lnTo>
                <a:lnTo>
                  <a:pt x="121" y="61"/>
                </a:lnTo>
                <a:lnTo>
                  <a:pt x="119" y="63"/>
                </a:lnTo>
                <a:lnTo>
                  <a:pt x="117" y="64"/>
                </a:lnTo>
                <a:lnTo>
                  <a:pt x="106" y="66"/>
                </a:lnTo>
                <a:lnTo>
                  <a:pt x="106" y="66"/>
                </a:lnTo>
                <a:lnTo>
                  <a:pt x="105" y="72"/>
                </a:lnTo>
                <a:lnTo>
                  <a:pt x="114" y="78"/>
                </a:lnTo>
                <a:lnTo>
                  <a:pt x="117" y="81"/>
                </a:lnTo>
                <a:lnTo>
                  <a:pt x="118" y="84"/>
                </a:lnTo>
                <a:lnTo>
                  <a:pt x="117" y="87"/>
                </a:lnTo>
                <a:lnTo>
                  <a:pt x="115" y="90"/>
                </a:lnTo>
                <a:lnTo>
                  <a:pt x="113" y="90"/>
                </a:lnTo>
                <a:lnTo>
                  <a:pt x="110" y="91"/>
                </a:lnTo>
                <a:lnTo>
                  <a:pt x="108" y="90"/>
                </a:lnTo>
                <a:lnTo>
                  <a:pt x="97" y="89"/>
                </a:lnTo>
                <a:lnTo>
                  <a:pt x="97" y="89"/>
                </a:lnTo>
                <a:lnTo>
                  <a:pt x="96" y="90"/>
                </a:lnTo>
                <a:lnTo>
                  <a:pt x="93" y="91"/>
                </a:lnTo>
                <a:lnTo>
                  <a:pt x="98" y="102"/>
                </a:lnTo>
                <a:lnTo>
                  <a:pt x="98" y="105"/>
                </a:lnTo>
                <a:lnTo>
                  <a:pt x="98" y="107"/>
                </a:lnTo>
                <a:lnTo>
                  <a:pt x="98" y="110"/>
                </a:lnTo>
                <a:lnTo>
                  <a:pt x="96" y="111"/>
                </a:lnTo>
                <a:lnTo>
                  <a:pt x="93" y="112"/>
                </a:lnTo>
                <a:lnTo>
                  <a:pt x="90" y="112"/>
                </a:lnTo>
                <a:lnTo>
                  <a:pt x="89" y="111"/>
                </a:lnTo>
                <a:lnTo>
                  <a:pt x="87" y="110"/>
                </a:lnTo>
                <a:lnTo>
                  <a:pt x="79" y="102"/>
                </a:lnTo>
                <a:lnTo>
                  <a:pt x="79" y="102"/>
                </a:lnTo>
                <a:lnTo>
                  <a:pt x="73" y="103"/>
                </a:lnTo>
                <a:lnTo>
                  <a:pt x="72" y="114"/>
                </a:lnTo>
                <a:lnTo>
                  <a:pt x="72" y="118"/>
                </a:lnTo>
                <a:lnTo>
                  <a:pt x="71" y="119"/>
                </a:lnTo>
                <a:lnTo>
                  <a:pt x="68" y="122"/>
                </a:lnTo>
                <a:lnTo>
                  <a:pt x="66" y="122"/>
                </a:lnTo>
                <a:lnTo>
                  <a:pt x="63" y="122"/>
                </a:lnTo>
                <a:lnTo>
                  <a:pt x="62" y="120"/>
                </a:lnTo>
                <a:lnTo>
                  <a:pt x="59" y="118"/>
                </a:lnTo>
                <a:lnTo>
                  <a:pt x="59" y="115"/>
                </a:lnTo>
                <a:lnTo>
                  <a:pt x="55" y="106"/>
                </a:lnTo>
                <a:lnTo>
                  <a:pt x="55" y="105"/>
                </a:lnTo>
                <a:lnTo>
                  <a:pt x="51" y="105"/>
                </a:lnTo>
                <a:lnTo>
                  <a:pt x="45" y="112"/>
                </a:lnTo>
                <a:lnTo>
                  <a:pt x="42" y="115"/>
                </a:lnTo>
                <a:lnTo>
                  <a:pt x="38" y="116"/>
                </a:lnTo>
                <a:lnTo>
                  <a:pt x="35" y="116"/>
                </a:lnTo>
                <a:lnTo>
                  <a:pt x="33" y="114"/>
                </a:lnTo>
                <a:lnTo>
                  <a:pt x="31" y="112"/>
                </a:lnTo>
                <a:lnTo>
                  <a:pt x="31" y="110"/>
                </a:lnTo>
                <a:lnTo>
                  <a:pt x="31" y="106"/>
                </a:lnTo>
                <a:lnTo>
                  <a:pt x="34" y="97"/>
                </a:lnTo>
                <a:lnTo>
                  <a:pt x="34" y="95"/>
                </a:lnTo>
                <a:lnTo>
                  <a:pt x="33" y="94"/>
                </a:lnTo>
                <a:lnTo>
                  <a:pt x="30" y="93"/>
                </a:lnTo>
                <a:lnTo>
                  <a:pt x="21" y="97"/>
                </a:lnTo>
                <a:lnTo>
                  <a:pt x="18" y="98"/>
                </a:lnTo>
                <a:lnTo>
                  <a:pt x="16" y="98"/>
                </a:lnTo>
                <a:lnTo>
                  <a:pt x="13" y="97"/>
                </a:lnTo>
                <a:lnTo>
                  <a:pt x="10" y="95"/>
                </a:lnTo>
                <a:lnTo>
                  <a:pt x="9" y="93"/>
                </a:lnTo>
                <a:lnTo>
                  <a:pt x="10" y="90"/>
                </a:lnTo>
                <a:lnTo>
                  <a:pt x="10" y="87"/>
                </a:lnTo>
                <a:lnTo>
                  <a:pt x="13" y="85"/>
                </a:lnTo>
                <a:lnTo>
                  <a:pt x="20" y="77"/>
                </a:lnTo>
                <a:lnTo>
                  <a:pt x="20" y="77"/>
                </a:lnTo>
                <a:lnTo>
                  <a:pt x="18" y="73"/>
                </a:lnTo>
                <a:lnTo>
                  <a:pt x="8" y="72"/>
                </a:lnTo>
                <a:lnTo>
                  <a:pt x="5" y="70"/>
                </a:lnTo>
                <a:lnTo>
                  <a:pt x="3" y="69"/>
                </a:lnTo>
                <a:lnTo>
                  <a:pt x="1" y="68"/>
                </a:lnTo>
                <a:lnTo>
                  <a:pt x="0" y="65"/>
                </a:lnTo>
                <a:lnTo>
                  <a:pt x="1" y="63"/>
                </a:lnTo>
                <a:lnTo>
                  <a:pt x="3" y="60"/>
                </a:lnTo>
                <a:lnTo>
                  <a:pt x="4" y="59"/>
                </a:lnTo>
                <a:lnTo>
                  <a:pt x="7" y="57"/>
                </a:lnTo>
                <a:lnTo>
                  <a:pt x="17" y="55"/>
                </a:lnTo>
                <a:lnTo>
                  <a:pt x="17" y="55"/>
                </a:lnTo>
                <a:lnTo>
                  <a:pt x="18" y="49"/>
                </a:lnTo>
                <a:lnTo>
                  <a:pt x="9" y="43"/>
                </a:lnTo>
                <a:lnTo>
                  <a:pt x="7" y="40"/>
                </a:lnTo>
                <a:lnTo>
                  <a:pt x="7" y="38"/>
                </a:lnTo>
                <a:lnTo>
                  <a:pt x="7" y="34"/>
                </a:lnTo>
                <a:lnTo>
                  <a:pt x="8" y="31"/>
                </a:lnTo>
                <a:lnTo>
                  <a:pt x="10" y="30"/>
                </a:lnTo>
                <a:lnTo>
                  <a:pt x="13" y="30"/>
                </a:lnTo>
                <a:lnTo>
                  <a:pt x="16" y="30"/>
                </a:lnTo>
                <a:lnTo>
                  <a:pt x="26" y="32"/>
                </a:lnTo>
                <a:lnTo>
                  <a:pt x="26" y="32"/>
                </a:lnTo>
                <a:lnTo>
                  <a:pt x="28" y="31"/>
                </a:lnTo>
                <a:lnTo>
                  <a:pt x="30" y="30"/>
                </a:lnTo>
                <a:lnTo>
                  <a:pt x="25" y="19"/>
                </a:lnTo>
                <a:lnTo>
                  <a:pt x="25" y="17"/>
                </a:lnTo>
                <a:lnTo>
                  <a:pt x="25" y="14"/>
                </a:lnTo>
                <a:lnTo>
                  <a:pt x="25" y="11"/>
                </a:lnTo>
                <a:lnTo>
                  <a:pt x="28" y="10"/>
                </a:lnTo>
                <a:lnTo>
                  <a:pt x="30" y="9"/>
                </a:lnTo>
                <a:lnTo>
                  <a:pt x="33" y="9"/>
                </a:lnTo>
                <a:lnTo>
                  <a:pt x="35" y="10"/>
                </a:lnTo>
                <a:lnTo>
                  <a:pt x="37" y="11"/>
                </a:lnTo>
                <a:lnTo>
                  <a:pt x="45" y="19"/>
                </a:lnTo>
                <a:lnTo>
                  <a:pt x="45" y="19"/>
                </a:lnTo>
                <a:lnTo>
                  <a:pt x="50" y="18"/>
                </a:lnTo>
                <a:lnTo>
                  <a:pt x="51" y="6"/>
                </a:lnTo>
                <a:lnTo>
                  <a:pt x="51" y="4"/>
                </a:lnTo>
                <a:lnTo>
                  <a:pt x="52" y="2"/>
                </a:lnTo>
                <a:lnTo>
                  <a:pt x="55" y="0"/>
                </a:lnTo>
                <a:lnTo>
                  <a:pt x="58" y="0"/>
                </a:lnTo>
                <a:close/>
              </a:path>
            </a:pathLst>
          </a:custGeom>
          <a:solidFill>
            <a:srgbClr val="0691CA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45" name="Freeform 566">
            <a:extLst>
              <a:ext uri="{FF2B5EF4-FFF2-40B4-BE49-F238E27FC236}">
                <a16:creationId xmlns:a16="http://schemas.microsoft.com/office/drawing/2014/main" id="{73B05111-FDA8-E689-C08C-974BF9F7382E}"/>
              </a:ext>
            </a:extLst>
          </p:cNvPr>
          <p:cNvSpPr>
            <a:spLocks noEditPoints="1"/>
          </p:cNvSpPr>
          <p:nvPr/>
        </p:nvSpPr>
        <p:spPr bwMode="auto">
          <a:xfrm>
            <a:off x="6192178" y="4548020"/>
            <a:ext cx="195355" cy="193665"/>
          </a:xfrm>
          <a:custGeom>
            <a:avLst/>
            <a:gdLst>
              <a:gd name="T0" fmla="*/ 45 w 134"/>
              <a:gd name="T1" fmla="*/ 68 h 129"/>
              <a:gd name="T2" fmla="*/ 53 w 134"/>
              <a:gd name="T3" fmla="*/ 77 h 129"/>
              <a:gd name="T4" fmla="*/ 28 w 134"/>
              <a:gd name="T5" fmla="*/ 102 h 129"/>
              <a:gd name="T6" fmla="*/ 27 w 134"/>
              <a:gd name="T7" fmla="*/ 104 h 129"/>
              <a:gd name="T8" fmla="*/ 27 w 134"/>
              <a:gd name="T9" fmla="*/ 106 h 129"/>
              <a:gd name="T10" fmla="*/ 28 w 134"/>
              <a:gd name="T11" fmla="*/ 109 h 129"/>
              <a:gd name="T12" fmla="*/ 29 w 134"/>
              <a:gd name="T13" fmla="*/ 112 h 129"/>
              <a:gd name="T14" fmla="*/ 31 w 134"/>
              <a:gd name="T15" fmla="*/ 113 h 129"/>
              <a:gd name="T16" fmla="*/ 33 w 134"/>
              <a:gd name="T17" fmla="*/ 113 h 129"/>
              <a:gd name="T18" fmla="*/ 36 w 134"/>
              <a:gd name="T19" fmla="*/ 113 h 129"/>
              <a:gd name="T20" fmla="*/ 37 w 134"/>
              <a:gd name="T21" fmla="*/ 112 h 129"/>
              <a:gd name="T22" fmla="*/ 62 w 134"/>
              <a:gd name="T23" fmla="*/ 88 h 129"/>
              <a:gd name="T24" fmla="*/ 69 w 134"/>
              <a:gd name="T25" fmla="*/ 96 h 129"/>
              <a:gd name="T26" fmla="*/ 45 w 134"/>
              <a:gd name="T27" fmla="*/ 119 h 129"/>
              <a:gd name="T28" fmla="*/ 44 w 134"/>
              <a:gd name="T29" fmla="*/ 122 h 129"/>
              <a:gd name="T30" fmla="*/ 44 w 134"/>
              <a:gd name="T31" fmla="*/ 125 h 129"/>
              <a:gd name="T32" fmla="*/ 36 w 134"/>
              <a:gd name="T33" fmla="*/ 129 h 129"/>
              <a:gd name="T34" fmla="*/ 27 w 134"/>
              <a:gd name="T35" fmla="*/ 127 h 129"/>
              <a:gd name="T36" fmla="*/ 17 w 134"/>
              <a:gd name="T37" fmla="*/ 121 h 129"/>
              <a:gd name="T38" fmla="*/ 12 w 134"/>
              <a:gd name="T39" fmla="*/ 113 h 129"/>
              <a:gd name="T40" fmla="*/ 11 w 134"/>
              <a:gd name="T41" fmla="*/ 104 h 129"/>
              <a:gd name="T42" fmla="*/ 15 w 134"/>
              <a:gd name="T43" fmla="*/ 95 h 129"/>
              <a:gd name="T44" fmla="*/ 17 w 134"/>
              <a:gd name="T45" fmla="*/ 95 h 129"/>
              <a:gd name="T46" fmla="*/ 20 w 134"/>
              <a:gd name="T47" fmla="*/ 93 h 129"/>
              <a:gd name="T48" fmla="*/ 45 w 134"/>
              <a:gd name="T49" fmla="*/ 68 h 129"/>
              <a:gd name="T50" fmla="*/ 121 w 134"/>
              <a:gd name="T51" fmla="*/ 4 h 129"/>
              <a:gd name="T52" fmla="*/ 128 w 134"/>
              <a:gd name="T53" fmla="*/ 12 h 129"/>
              <a:gd name="T54" fmla="*/ 134 w 134"/>
              <a:gd name="T55" fmla="*/ 18 h 129"/>
              <a:gd name="T56" fmla="*/ 124 w 134"/>
              <a:gd name="T57" fmla="*/ 37 h 129"/>
              <a:gd name="T58" fmla="*/ 114 w 134"/>
              <a:gd name="T59" fmla="*/ 34 h 129"/>
              <a:gd name="T60" fmla="*/ 87 w 134"/>
              <a:gd name="T61" fmla="*/ 62 h 129"/>
              <a:gd name="T62" fmla="*/ 76 w 134"/>
              <a:gd name="T63" fmla="*/ 53 h 129"/>
              <a:gd name="T64" fmla="*/ 105 w 134"/>
              <a:gd name="T65" fmla="*/ 24 h 129"/>
              <a:gd name="T66" fmla="*/ 103 w 134"/>
              <a:gd name="T67" fmla="*/ 16 h 129"/>
              <a:gd name="T68" fmla="*/ 121 w 134"/>
              <a:gd name="T69" fmla="*/ 4 h 129"/>
              <a:gd name="T70" fmla="*/ 32 w 134"/>
              <a:gd name="T71" fmla="*/ 0 h 129"/>
              <a:gd name="T72" fmla="*/ 62 w 134"/>
              <a:gd name="T73" fmla="*/ 24 h 129"/>
              <a:gd name="T74" fmla="*/ 62 w 134"/>
              <a:gd name="T75" fmla="*/ 30 h 129"/>
              <a:gd name="T76" fmla="*/ 61 w 134"/>
              <a:gd name="T77" fmla="*/ 37 h 129"/>
              <a:gd name="T78" fmla="*/ 58 w 134"/>
              <a:gd name="T79" fmla="*/ 43 h 129"/>
              <a:gd name="T80" fmla="*/ 118 w 134"/>
              <a:gd name="T81" fmla="*/ 100 h 129"/>
              <a:gd name="T82" fmla="*/ 121 w 134"/>
              <a:gd name="T83" fmla="*/ 104 h 129"/>
              <a:gd name="T84" fmla="*/ 122 w 134"/>
              <a:gd name="T85" fmla="*/ 108 h 129"/>
              <a:gd name="T86" fmla="*/ 122 w 134"/>
              <a:gd name="T87" fmla="*/ 113 h 129"/>
              <a:gd name="T88" fmla="*/ 121 w 134"/>
              <a:gd name="T89" fmla="*/ 117 h 129"/>
              <a:gd name="T90" fmla="*/ 118 w 134"/>
              <a:gd name="T91" fmla="*/ 121 h 129"/>
              <a:gd name="T92" fmla="*/ 114 w 134"/>
              <a:gd name="T93" fmla="*/ 123 h 129"/>
              <a:gd name="T94" fmla="*/ 112 w 134"/>
              <a:gd name="T95" fmla="*/ 125 h 129"/>
              <a:gd name="T96" fmla="*/ 108 w 134"/>
              <a:gd name="T97" fmla="*/ 125 h 129"/>
              <a:gd name="T98" fmla="*/ 104 w 134"/>
              <a:gd name="T99" fmla="*/ 125 h 129"/>
              <a:gd name="T100" fmla="*/ 100 w 134"/>
              <a:gd name="T101" fmla="*/ 123 h 129"/>
              <a:gd name="T102" fmla="*/ 97 w 134"/>
              <a:gd name="T103" fmla="*/ 121 h 129"/>
              <a:gd name="T104" fmla="*/ 44 w 134"/>
              <a:gd name="T105" fmla="*/ 58 h 129"/>
              <a:gd name="T106" fmla="*/ 38 w 134"/>
              <a:gd name="T107" fmla="*/ 60 h 129"/>
              <a:gd name="T108" fmla="*/ 32 w 134"/>
              <a:gd name="T109" fmla="*/ 62 h 129"/>
              <a:gd name="T110" fmla="*/ 24 w 134"/>
              <a:gd name="T111" fmla="*/ 62 h 129"/>
              <a:gd name="T112" fmla="*/ 0 w 134"/>
              <a:gd name="T113" fmla="*/ 32 h 129"/>
              <a:gd name="T114" fmla="*/ 7 w 134"/>
              <a:gd name="T115" fmla="*/ 26 h 129"/>
              <a:gd name="T116" fmla="*/ 23 w 134"/>
              <a:gd name="T117" fmla="*/ 41 h 129"/>
              <a:gd name="T118" fmla="*/ 36 w 134"/>
              <a:gd name="T119" fmla="*/ 35 h 129"/>
              <a:gd name="T120" fmla="*/ 41 w 134"/>
              <a:gd name="T121" fmla="*/ 22 h 129"/>
              <a:gd name="T122" fmla="*/ 27 w 134"/>
              <a:gd name="T123" fmla="*/ 7 h 129"/>
              <a:gd name="T124" fmla="*/ 32 w 134"/>
              <a:gd name="T125" fmla="*/ 0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34" h="129">
                <a:moveTo>
                  <a:pt x="45" y="68"/>
                </a:moveTo>
                <a:lnTo>
                  <a:pt x="53" y="77"/>
                </a:lnTo>
                <a:lnTo>
                  <a:pt x="28" y="102"/>
                </a:lnTo>
                <a:lnTo>
                  <a:pt x="27" y="104"/>
                </a:lnTo>
                <a:lnTo>
                  <a:pt x="27" y="106"/>
                </a:lnTo>
                <a:lnTo>
                  <a:pt x="28" y="109"/>
                </a:lnTo>
                <a:lnTo>
                  <a:pt x="29" y="112"/>
                </a:lnTo>
                <a:lnTo>
                  <a:pt x="31" y="113"/>
                </a:lnTo>
                <a:lnTo>
                  <a:pt x="33" y="113"/>
                </a:lnTo>
                <a:lnTo>
                  <a:pt x="36" y="113"/>
                </a:lnTo>
                <a:lnTo>
                  <a:pt x="37" y="112"/>
                </a:lnTo>
                <a:lnTo>
                  <a:pt x="62" y="88"/>
                </a:lnTo>
                <a:lnTo>
                  <a:pt x="69" y="96"/>
                </a:lnTo>
                <a:lnTo>
                  <a:pt x="45" y="119"/>
                </a:lnTo>
                <a:lnTo>
                  <a:pt x="44" y="122"/>
                </a:lnTo>
                <a:lnTo>
                  <a:pt x="44" y="125"/>
                </a:lnTo>
                <a:lnTo>
                  <a:pt x="36" y="129"/>
                </a:lnTo>
                <a:lnTo>
                  <a:pt x="27" y="127"/>
                </a:lnTo>
                <a:lnTo>
                  <a:pt x="17" y="121"/>
                </a:lnTo>
                <a:lnTo>
                  <a:pt x="12" y="113"/>
                </a:lnTo>
                <a:lnTo>
                  <a:pt x="11" y="104"/>
                </a:lnTo>
                <a:lnTo>
                  <a:pt x="15" y="95"/>
                </a:lnTo>
                <a:lnTo>
                  <a:pt x="17" y="95"/>
                </a:lnTo>
                <a:lnTo>
                  <a:pt x="20" y="93"/>
                </a:lnTo>
                <a:lnTo>
                  <a:pt x="45" y="68"/>
                </a:lnTo>
                <a:close/>
                <a:moveTo>
                  <a:pt x="121" y="4"/>
                </a:moveTo>
                <a:lnTo>
                  <a:pt x="128" y="12"/>
                </a:lnTo>
                <a:lnTo>
                  <a:pt x="134" y="18"/>
                </a:lnTo>
                <a:lnTo>
                  <a:pt x="124" y="37"/>
                </a:lnTo>
                <a:lnTo>
                  <a:pt x="114" y="34"/>
                </a:lnTo>
                <a:lnTo>
                  <a:pt x="87" y="62"/>
                </a:lnTo>
                <a:lnTo>
                  <a:pt x="76" y="53"/>
                </a:lnTo>
                <a:lnTo>
                  <a:pt x="105" y="24"/>
                </a:lnTo>
                <a:lnTo>
                  <a:pt x="103" y="16"/>
                </a:lnTo>
                <a:lnTo>
                  <a:pt x="121" y="4"/>
                </a:lnTo>
                <a:close/>
                <a:moveTo>
                  <a:pt x="32" y="0"/>
                </a:moveTo>
                <a:lnTo>
                  <a:pt x="62" y="24"/>
                </a:lnTo>
                <a:lnTo>
                  <a:pt x="62" y="30"/>
                </a:lnTo>
                <a:lnTo>
                  <a:pt x="61" y="37"/>
                </a:lnTo>
                <a:lnTo>
                  <a:pt x="58" y="43"/>
                </a:lnTo>
                <a:lnTo>
                  <a:pt x="118" y="100"/>
                </a:lnTo>
                <a:lnTo>
                  <a:pt x="121" y="104"/>
                </a:lnTo>
                <a:lnTo>
                  <a:pt x="122" y="108"/>
                </a:lnTo>
                <a:lnTo>
                  <a:pt x="122" y="113"/>
                </a:lnTo>
                <a:lnTo>
                  <a:pt x="121" y="117"/>
                </a:lnTo>
                <a:lnTo>
                  <a:pt x="118" y="121"/>
                </a:lnTo>
                <a:lnTo>
                  <a:pt x="114" y="123"/>
                </a:lnTo>
                <a:lnTo>
                  <a:pt x="112" y="125"/>
                </a:lnTo>
                <a:lnTo>
                  <a:pt x="108" y="125"/>
                </a:lnTo>
                <a:lnTo>
                  <a:pt x="104" y="125"/>
                </a:lnTo>
                <a:lnTo>
                  <a:pt x="100" y="123"/>
                </a:lnTo>
                <a:lnTo>
                  <a:pt x="97" y="121"/>
                </a:lnTo>
                <a:lnTo>
                  <a:pt x="44" y="58"/>
                </a:lnTo>
                <a:lnTo>
                  <a:pt x="38" y="60"/>
                </a:lnTo>
                <a:lnTo>
                  <a:pt x="32" y="62"/>
                </a:lnTo>
                <a:lnTo>
                  <a:pt x="24" y="62"/>
                </a:lnTo>
                <a:lnTo>
                  <a:pt x="0" y="32"/>
                </a:lnTo>
                <a:lnTo>
                  <a:pt x="7" y="26"/>
                </a:lnTo>
                <a:lnTo>
                  <a:pt x="23" y="41"/>
                </a:lnTo>
                <a:lnTo>
                  <a:pt x="36" y="35"/>
                </a:lnTo>
                <a:lnTo>
                  <a:pt x="41" y="22"/>
                </a:lnTo>
                <a:lnTo>
                  <a:pt x="27" y="7"/>
                </a:lnTo>
                <a:lnTo>
                  <a:pt x="32" y="0"/>
                </a:lnTo>
                <a:close/>
              </a:path>
            </a:pathLst>
          </a:custGeom>
          <a:solidFill>
            <a:srgbClr val="0691CA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50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82CD21EC-C5A2-A845-2D34-CA3923A9E6CC}"/>
              </a:ext>
            </a:extLst>
          </p:cNvPr>
          <p:cNvGrpSpPr/>
          <p:nvPr/>
        </p:nvGrpSpPr>
        <p:grpSpPr>
          <a:xfrm flipH="1">
            <a:off x="4534162" y="4568685"/>
            <a:ext cx="181397" cy="338120"/>
            <a:chOff x="1809750" y="960438"/>
            <a:chExt cx="604838" cy="714375"/>
          </a:xfrm>
          <a:solidFill>
            <a:srgbClr val="0691CA"/>
          </a:solidFill>
        </p:grpSpPr>
        <p:sp>
          <p:nvSpPr>
            <p:cNvPr id="47" name="Freeform 22">
              <a:extLst>
                <a:ext uri="{FF2B5EF4-FFF2-40B4-BE49-F238E27FC236}">
                  <a16:creationId xmlns:a16="http://schemas.microsoft.com/office/drawing/2014/main" id="{D409113E-6F5C-80F7-D8C1-358EB556B0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9600" y="1606550"/>
              <a:ext cx="166688" cy="65088"/>
            </a:xfrm>
            <a:custGeom>
              <a:avLst/>
              <a:gdLst>
                <a:gd name="T0" fmla="*/ 842 w 843"/>
                <a:gd name="T1" fmla="*/ 0 h 330"/>
                <a:gd name="T2" fmla="*/ 843 w 843"/>
                <a:gd name="T3" fmla="*/ 71 h 330"/>
                <a:gd name="T4" fmla="*/ 843 w 843"/>
                <a:gd name="T5" fmla="*/ 140 h 330"/>
                <a:gd name="T6" fmla="*/ 843 w 843"/>
                <a:gd name="T7" fmla="*/ 208 h 330"/>
                <a:gd name="T8" fmla="*/ 839 w 843"/>
                <a:gd name="T9" fmla="*/ 274 h 330"/>
                <a:gd name="T10" fmla="*/ 835 w 843"/>
                <a:gd name="T11" fmla="*/ 283 h 330"/>
                <a:gd name="T12" fmla="*/ 828 w 843"/>
                <a:gd name="T13" fmla="*/ 293 h 330"/>
                <a:gd name="T14" fmla="*/ 818 w 843"/>
                <a:gd name="T15" fmla="*/ 303 h 330"/>
                <a:gd name="T16" fmla="*/ 804 w 843"/>
                <a:gd name="T17" fmla="*/ 313 h 330"/>
                <a:gd name="T18" fmla="*/ 791 w 843"/>
                <a:gd name="T19" fmla="*/ 321 h 330"/>
                <a:gd name="T20" fmla="*/ 778 w 843"/>
                <a:gd name="T21" fmla="*/ 326 h 330"/>
                <a:gd name="T22" fmla="*/ 766 w 843"/>
                <a:gd name="T23" fmla="*/ 328 h 330"/>
                <a:gd name="T24" fmla="*/ 540 w 843"/>
                <a:gd name="T25" fmla="*/ 330 h 330"/>
                <a:gd name="T26" fmla="*/ 315 w 843"/>
                <a:gd name="T27" fmla="*/ 330 h 330"/>
                <a:gd name="T28" fmla="*/ 89 w 843"/>
                <a:gd name="T29" fmla="*/ 327 h 330"/>
                <a:gd name="T30" fmla="*/ 76 w 843"/>
                <a:gd name="T31" fmla="*/ 324 h 330"/>
                <a:gd name="T32" fmla="*/ 60 w 843"/>
                <a:gd name="T33" fmla="*/ 317 h 330"/>
                <a:gd name="T34" fmla="*/ 46 w 843"/>
                <a:gd name="T35" fmla="*/ 307 h 330"/>
                <a:gd name="T36" fmla="*/ 32 w 843"/>
                <a:gd name="T37" fmla="*/ 295 h 330"/>
                <a:gd name="T38" fmla="*/ 20 w 843"/>
                <a:gd name="T39" fmla="*/ 282 h 330"/>
                <a:gd name="T40" fmla="*/ 11 w 843"/>
                <a:gd name="T41" fmla="*/ 268 h 330"/>
                <a:gd name="T42" fmla="*/ 7 w 843"/>
                <a:gd name="T43" fmla="*/ 255 h 330"/>
                <a:gd name="T44" fmla="*/ 1 w 843"/>
                <a:gd name="T45" fmla="*/ 216 h 330"/>
                <a:gd name="T46" fmla="*/ 0 w 843"/>
                <a:gd name="T47" fmla="*/ 178 h 330"/>
                <a:gd name="T48" fmla="*/ 0 w 843"/>
                <a:gd name="T49" fmla="*/ 137 h 330"/>
                <a:gd name="T50" fmla="*/ 2 w 843"/>
                <a:gd name="T51" fmla="*/ 93 h 330"/>
                <a:gd name="T52" fmla="*/ 2 w 843"/>
                <a:gd name="T53" fmla="*/ 49 h 330"/>
                <a:gd name="T54" fmla="*/ 172 w 843"/>
                <a:gd name="T55" fmla="*/ 39 h 330"/>
                <a:gd name="T56" fmla="*/ 338 w 843"/>
                <a:gd name="T57" fmla="*/ 29 h 330"/>
                <a:gd name="T58" fmla="*/ 504 w 843"/>
                <a:gd name="T59" fmla="*/ 20 h 330"/>
                <a:gd name="T60" fmla="*/ 671 w 843"/>
                <a:gd name="T61" fmla="*/ 10 h 330"/>
                <a:gd name="T62" fmla="*/ 842 w 843"/>
                <a:gd name="T63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43" h="330">
                  <a:moveTo>
                    <a:pt x="842" y="0"/>
                  </a:moveTo>
                  <a:lnTo>
                    <a:pt x="843" y="71"/>
                  </a:lnTo>
                  <a:lnTo>
                    <a:pt x="843" y="140"/>
                  </a:lnTo>
                  <a:lnTo>
                    <a:pt x="843" y="208"/>
                  </a:lnTo>
                  <a:lnTo>
                    <a:pt x="839" y="274"/>
                  </a:lnTo>
                  <a:lnTo>
                    <a:pt x="835" y="283"/>
                  </a:lnTo>
                  <a:lnTo>
                    <a:pt x="828" y="293"/>
                  </a:lnTo>
                  <a:lnTo>
                    <a:pt x="818" y="303"/>
                  </a:lnTo>
                  <a:lnTo>
                    <a:pt x="804" y="313"/>
                  </a:lnTo>
                  <a:lnTo>
                    <a:pt x="791" y="321"/>
                  </a:lnTo>
                  <a:lnTo>
                    <a:pt x="778" y="326"/>
                  </a:lnTo>
                  <a:lnTo>
                    <a:pt x="766" y="328"/>
                  </a:lnTo>
                  <a:lnTo>
                    <a:pt x="540" y="330"/>
                  </a:lnTo>
                  <a:lnTo>
                    <a:pt x="315" y="330"/>
                  </a:lnTo>
                  <a:lnTo>
                    <a:pt x="89" y="327"/>
                  </a:lnTo>
                  <a:lnTo>
                    <a:pt x="76" y="324"/>
                  </a:lnTo>
                  <a:lnTo>
                    <a:pt x="60" y="317"/>
                  </a:lnTo>
                  <a:lnTo>
                    <a:pt x="46" y="307"/>
                  </a:lnTo>
                  <a:lnTo>
                    <a:pt x="32" y="295"/>
                  </a:lnTo>
                  <a:lnTo>
                    <a:pt x="20" y="282"/>
                  </a:lnTo>
                  <a:lnTo>
                    <a:pt x="11" y="268"/>
                  </a:lnTo>
                  <a:lnTo>
                    <a:pt x="7" y="255"/>
                  </a:lnTo>
                  <a:lnTo>
                    <a:pt x="1" y="216"/>
                  </a:lnTo>
                  <a:lnTo>
                    <a:pt x="0" y="178"/>
                  </a:lnTo>
                  <a:lnTo>
                    <a:pt x="0" y="137"/>
                  </a:lnTo>
                  <a:lnTo>
                    <a:pt x="2" y="93"/>
                  </a:lnTo>
                  <a:lnTo>
                    <a:pt x="2" y="49"/>
                  </a:lnTo>
                  <a:lnTo>
                    <a:pt x="172" y="39"/>
                  </a:lnTo>
                  <a:lnTo>
                    <a:pt x="338" y="29"/>
                  </a:lnTo>
                  <a:lnTo>
                    <a:pt x="504" y="20"/>
                  </a:lnTo>
                  <a:lnTo>
                    <a:pt x="671" y="10"/>
                  </a:lnTo>
                  <a:lnTo>
                    <a:pt x="84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>
                <a:latin typeface="Dubai" panose="020B0503030403030204" pitchFamily="34" charset="-78"/>
                <a:cs typeface="Dubai" panose="020B0503030403030204" pitchFamily="34" charset="-78"/>
              </a:endParaRPr>
            </a:p>
          </p:txBody>
        </p:sp>
        <p:sp>
          <p:nvSpPr>
            <p:cNvPr id="48" name="Freeform 23">
              <a:extLst>
                <a:ext uri="{FF2B5EF4-FFF2-40B4-BE49-F238E27FC236}">
                  <a16:creationId xmlns:a16="http://schemas.microsoft.com/office/drawing/2014/main" id="{25AE8D34-E5ED-D258-DDEF-8E687F9C13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9600" y="1333500"/>
              <a:ext cx="166688" cy="106363"/>
            </a:xfrm>
            <a:custGeom>
              <a:avLst/>
              <a:gdLst>
                <a:gd name="T0" fmla="*/ 843 w 844"/>
                <a:gd name="T1" fmla="*/ 0 h 530"/>
                <a:gd name="T2" fmla="*/ 843 w 844"/>
                <a:gd name="T3" fmla="*/ 74 h 530"/>
                <a:gd name="T4" fmla="*/ 844 w 844"/>
                <a:gd name="T5" fmla="*/ 144 h 530"/>
                <a:gd name="T6" fmla="*/ 843 w 844"/>
                <a:gd name="T7" fmla="*/ 209 h 530"/>
                <a:gd name="T8" fmla="*/ 840 w 844"/>
                <a:gd name="T9" fmla="*/ 273 h 530"/>
                <a:gd name="T10" fmla="*/ 836 w 844"/>
                <a:gd name="T11" fmla="*/ 287 h 530"/>
                <a:gd name="T12" fmla="*/ 829 w 844"/>
                <a:gd name="T13" fmla="*/ 301 h 530"/>
                <a:gd name="T14" fmla="*/ 818 w 844"/>
                <a:gd name="T15" fmla="*/ 314 h 530"/>
                <a:gd name="T16" fmla="*/ 805 w 844"/>
                <a:gd name="T17" fmla="*/ 327 h 530"/>
                <a:gd name="T18" fmla="*/ 791 w 844"/>
                <a:gd name="T19" fmla="*/ 337 h 530"/>
                <a:gd name="T20" fmla="*/ 777 w 844"/>
                <a:gd name="T21" fmla="*/ 342 h 530"/>
                <a:gd name="T22" fmla="*/ 588 w 844"/>
                <a:gd name="T23" fmla="*/ 390 h 530"/>
                <a:gd name="T24" fmla="*/ 396 w 844"/>
                <a:gd name="T25" fmla="*/ 436 h 530"/>
                <a:gd name="T26" fmla="*/ 202 w 844"/>
                <a:gd name="T27" fmla="*/ 483 h 530"/>
                <a:gd name="T28" fmla="*/ 2 w 844"/>
                <a:gd name="T29" fmla="*/ 530 h 530"/>
                <a:gd name="T30" fmla="*/ 1 w 844"/>
                <a:gd name="T31" fmla="*/ 471 h 530"/>
                <a:gd name="T32" fmla="*/ 0 w 844"/>
                <a:gd name="T33" fmla="*/ 414 h 530"/>
                <a:gd name="T34" fmla="*/ 1 w 844"/>
                <a:gd name="T35" fmla="*/ 360 h 530"/>
                <a:gd name="T36" fmla="*/ 5 w 844"/>
                <a:gd name="T37" fmla="*/ 309 h 530"/>
                <a:gd name="T38" fmla="*/ 10 w 844"/>
                <a:gd name="T39" fmla="*/ 291 h 530"/>
                <a:gd name="T40" fmla="*/ 19 w 844"/>
                <a:gd name="T41" fmla="*/ 273 h 530"/>
                <a:gd name="T42" fmla="*/ 32 w 844"/>
                <a:gd name="T43" fmla="*/ 257 h 530"/>
                <a:gd name="T44" fmla="*/ 47 w 844"/>
                <a:gd name="T45" fmla="*/ 244 h 530"/>
                <a:gd name="T46" fmla="*/ 64 w 844"/>
                <a:gd name="T47" fmla="*/ 236 h 530"/>
                <a:gd name="T48" fmla="*/ 214 w 844"/>
                <a:gd name="T49" fmla="*/ 188 h 530"/>
                <a:gd name="T50" fmla="*/ 367 w 844"/>
                <a:gd name="T51" fmla="*/ 142 h 530"/>
                <a:gd name="T52" fmla="*/ 521 w 844"/>
                <a:gd name="T53" fmla="*/ 95 h 530"/>
                <a:gd name="T54" fmla="*/ 679 w 844"/>
                <a:gd name="T55" fmla="*/ 49 h 530"/>
                <a:gd name="T56" fmla="*/ 843 w 844"/>
                <a:gd name="T57" fmla="*/ 0 h 5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4" h="530">
                  <a:moveTo>
                    <a:pt x="843" y="0"/>
                  </a:moveTo>
                  <a:lnTo>
                    <a:pt x="843" y="74"/>
                  </a:lnTo>
                  <a:lnTo>
                    <a:pt x="844" y="144"/>
                  </a:lnTo>
                  <a:lnTo>
                    <a:pt x="843" y="209"/>
                  </a:lnTo>
                  <a:lnTo>
                    <a:pt x="840" y="273"/>
                  </a:lnTo>
                  <a:lnTo>
                    <a:pt x="836" y="287"/>
                  </a:lnTo>
                  <a:lnTo>
                    <a:pt x="829" y="301"/>
                  </a:lnTo>
                  <a:lnTo>
                    <a:pt x="818" y="314"/>
                  </a:lnTo>
                  <a:lnTo>
                    <a:pt x="805" y="327"/>
                  </a:lnTo>
                  <a:lnTo>
                    <a:pt x="791" y="337"/>
                  </a:lnTo>
                  <a:lnTo>
                    <a:pt x="777" y="342"/>
                  </a:lnTo>
                  <a:lnTo>
                    <a:pt x="588" y="390"/>
                  </a:lnTo>
                  <a:lnTo>
                    <a:pt x="396" y="436"/>
                  </a:lnTo>
                  <a:lnTo>
                    <a:pt x="202" y="483"/>
                  </a:lnTo>
                  <a:lnTo>
                    <a:pt x="2" y="530"/>
                  </a:lnTo>
                  <a:lnTo>
                    <a:pt x="1" y="471"/>
                  </a:lnTo>
                  <a:lnTo>
                    <a:pt x="0" y="414"/>
                  </a:lnTo>
                  <a:lnTo>
                    <a:pt x="1" y="360"/>
                  </a:lnTo>
                  <a:lnTo>
                    <a:pt x="5" y="309"/>
                  </a:lnTo>
                  <a:lnTo>
                    <a:pt x="10" y="291"/>
                  </a:lnTo>
                  <a:lnTo>
                    <a:pt x="19" y="273"/>
                  </a:lnTo>
                  <a:lnTo>
                    <a:pt x="32" y="257"/>
                  </a:lnTo>
                  <a:lnTo>
                    <a:pt x="47" y="244"/>
                  </a:lnTo>
                  <a:lnTo>
                    <a:pt x="64" y="236"/>
                  </a:lnTo>
                  <a:lnTo>
                    <a:pt x="214" y="188"/>
                  </a:lnTo>
                  <a:lnTo>
                    <a:pt x="367" y="142"/>
                  </a:lnTo>
                  <a:lnTo>
                    <a:pt x="521" y="95"/>
                  </a:lnTo>
                  <a:lnTo>
                    <a:pt x="679" y="49"/>
                  </a:lnTo>
                  <a:lnTo>
                    <a:pt x="8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>
                <a:latin typeface="Dubai" panose="020B0503030403030204" pitchFamily="34" charset="-78"/>
                <a:cs typeface="Dubai" panose="020B0503030403030204" pitchFamily="34" charset="-78"/>
              </a:endParaRPr>
            </a:p>
          </p:txBody>
        </p:sp>
        <p:sp>
          <p:nvSpPr>
            <p:cNvPr id="49" name="Freeform 24">
              <a:extLst>
                <a:ext uri="{FF2B5EF4-FFF2-40B4-BE49-F238E27FC236}">
                  <a16:creationId xmlns:a16="http://schemas.microsoft.com/office/drawing/2014/main" id="{E117B566-CBF5-91AF-FB01-4A5066ABE3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9600" y="1514475"/>
              <a:ext cx="165100" cy="79375"/>
            </a:xfrm>
            <a:custGeom>
              <a:avLst/>
              <a:gdLst>
                <a:gd name="T0" fmla="*/ 831 w 831"/>
                <a:gd name="T1" fmla="*/ 0 h 397"/>
                <a:gd name="T2" fmla="*/ 831 w 831"/>
                <a:gd name="T3" fmla="*/ 161 h 397"/>
                <a:gd name="T4" fmla="*/ 831 w 831"/>
                <a:gd name="T5" fmla="*/ 242 h 397"/>
                <a:gd name="T6" fmla="*/ 831 w 831"/>
                <a:gd name="T7" fmla="*/ 325 h 397"/>
                <a:gd name="T8" fmla="*/ 672 w 831"/>
                <a:gd name="T9" fmla="*/ 339 h 397"/>
                <a:gd name="T10" fmla="*/ 510 w 831"/>
                <a:gd name="T11" fmla="*/ 353 h 397"/>
                <a:gd name="T12" fmla="*/ 346 w 831"/>
                <a:gd name="T13" fmla="*/ 367 h 397"/>
                <a:gd name="T14" fmla="*/ 178 w 831"/>
                <a:gd name="T15" fmla="*/ 381 h 397"/>
                <a:gd name="T16" fmla="*/ 2 w 831"/>
                <a:gd name="T17" fmla="*/ 397 h 397"/>
                <a:gd name="T18" fmla="*/ 1 w 831"/>
                <a:gd name="T19" fmla="*/ 337 h 397"/>
                <a:gd name="T20" fmla="*/ 0 w 831"/>
                <a:gd name="T21" fmla="*/ 281 h 397"/>
                <a:gd name="T22" fmla="*/ 1 w 831"/>
                <a:gd name="T23" fmla="*/ 227 h 397"/>
                <a:gd name="T24" fmla="*/ 6 w 831"/>
                <a:gd name="T25" fmla="*/ 177 h 397"/>
                <a:gd name="T26" fmla="*/ 11 w 831"/>
                <a:gd name="T27" fmla="*/ 162 h 397"/>
                <a:gd name="T28" fmla="*/ 20 w 831"/>
                <a:gd name="T29" fmla="*/ 148 h 397"/>
                <a:gd name="T30" fmla="*/ 33 w 831"/>
                <a:gd name="T31" fmla="*/ 133 h 397"/>
                <a:gd name="T32" fmla="*/ 48 w 831"/>
                <a:gd name="T33" fmla="*/ 121 h 397"/>
                <a:gd name="T34" fmla="*/ 65 w 831"/>
                <a:gd name="T35" fmla="*/ 111 h 397"/>
                <a:gd name="T36" fmla="*/ 80 w 831"/>
                <a:gd name="T37" fmla="*/ 107 h 397"/>
                <a:gd name="T38" fmla="*/ 265 w 831"/>
                <a:gd name="T39" fmla="*/ 79 h 397"/>
                <a:gd name="T40" fmla="*/ 450 w 831"/>
                <a:gd name="T41" fmla="*/ 52 h 397"/>
                <a:gd name="T42" fmla="*/ 639 w 831"/>
                <a:gd name="T43" fmla="*/ 27 h 397"/>
                <a:gd name="T44" fmla="*/ 831 w 831"/>
                <a:gd name="T45" fmla="*/ 0 h 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31" h="397">
                  <a:moveTo>
                    <a:pt x="831" y="0"/>
                  </a:moveTo>
                  <a:lnTo>
                    <a:pt x="831" y="161"/>
                  </a:lnTo>
                  <a:lnTo>
                    <a:pt x="831" y="242"/>
                  </a:lnTo>
                  <a:lnTo>
                    <a:pt x="831" y="325"/>
                  </a:lnTo>
                  <a:lnTo>
                    <a:pt x="672" y="339"/>
                  </a:lnTo>
                  <a:lnTo>
                    <a:pt x="510" y="353"/>
                  </a:lnTo>
                  <a:lnTo>
                    <a:pt x="346" y="367"/>
                  </a:lnTo>
                  <a:lnTo>
                    <a:pt x="178" y="381"/>
                  </a:lnTo>
                  <a:lnTo>
                    <a:pt x="2" y="397"/>
                  </a:lnTo>
                  <a:lnTo>
                    <a:pt x="1" y="337"/>
                  </a:lnTo>
                  <a:lnTo>
                    <a:pt x="0" y="281"/>
                  </a:lnTo>
                  <a:lnTo>
                    <a:pt x="1" y="227"/>
                  </a:lnTo>
                  <a:lnTo>
                    <a:pt x="6" y="177"/>
                  </a:lnTo>
                  <a:lnTo>
                    <a:pt x="11" y="162"/>
                  </a:lnTo>
                  <a:lnTo>
                    <a:pt x="20" y="148"/>
                  </a:lnTo>
                  <a:lnTo>
                    <a:pt x="33" y="133"/>
                  </a:lnTo>
                  <a:lnTo>
                    <a:pt x="48" y="121"/>
                  </a:lnTo>
                  <a:lnTo>
                    <a:pt x="65" y="111"/>
                  </a:lnTo>
                  <a:lnTo>
                    <a:pt x="80" y="107"/>
                  </a:lnTo>
                  <a:lnTo>
                    <a:pt x="265" y="79"/>
                  </a:lnTo>
                  <a:lnTo>
                    <a:pt x="450" y="52"/>
                  </a:lnTo>
                  <a:lnTo>
                    <a:pt x="639" y="27"/>
                  </a:lnTo>
                  <a:lnTo>
                    <a:pt x="8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>
                <a:latin typeface="Dubai" panose="020B0503030403030204" pitchFamily="34" charset="-78"/>
                <a:cs typeface="Dubai" panose="020B0503030403030204" pitchFamily="34" charset="-78"/>
              </a:endParaRPr>
            </a:p>
          </p:txBody>
        </p:sp>
        <p:sp>
          <p:nvSpPr>
            <p:cNvPr id="50" name="Freeform 25">
              <a:extLst>
                <a:ext uri="{FF2B5EF4-FFF2-40B4-BE49-F238E27FC236}">
                  <a16:creationId xmlns:a16="http://schemas.microsoft.com/office/drawing/2014/main" id="{61E856A6-6AFE-D8B3-3FC5-3A9403F22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9600" y="1422400"/>
              <a:ext cx="166688" cy="92075"/>
            </a:xfrm>
            <a:custGeom>
              <a:avLst/>
              <a:gdLst>
                <a:gd name="T0" fmla="*/ 843 w 844"/>
                <a:gd name="T1" fmla="*/ 0 h 463"/>
                <a:gd name="T2" fmla="*/ 843 w 844"/>
                <a:gd name="T3" fmla="*/ 58 h 463"/>
                <a:gd name="T4" fmla="*/ 844 w 844"/>
                <a:gd name="T5" fmla="*/ 113 h 463"/>
                <a:gd name="T6" fmla="*/ 844 w 844"/>
                <a:gd name="T7" fmla="*/ 165 h 463"/>
                <a:gd name="T8" fmla="*/ 843 w 844"/>
                <a:gd name="T9" fmla="*/ 215 h 463"/>
                <a:gd name="T10" fmla="*/ 840 w 844"/>
                <a:gd name="T11" fmla="*/ 265 h 463"/>
                <a:gd name="T12" fmla="*/ 835 w 844"/>
                <a:gd name="T13" fmla="*/ 279 h 463"/>
                <a:gd name="T14" fmla="*/ 827 w 844"/>
                <a:gd name="T15" fmla="*/ 295 h 463"/>
                <a:gd name="T16" fmla="*/ 813 w 844"/>
                <a:gd name="T17" fmla="*/ 310 h 463"/>
                <a:gd name="T18" fmla="*/ 799 w 844"/>
                <a:gd name="T19" fmla="*/ 324 h 463"/>
                <a:gd name="T20" fmla="*/ 784 w 844"/>
                <a:gd name="T21" fmla="*/ 334 h 463"/>
                <a:gd name="T22" fmla="*/ 769 w 844"/>
                <a:gd name="T23" fmla="*/ 338 h 463"/>
                <a:gd name="T24" fmla="*/ 622 w 844"/>
                <a:gd name="T25" fmla="*/ 365 h 463"/>
                <a:gd name="T26" fmla="*/ 473 w 844"/>
                <a:gd name="T27" fmla="*/ 389 h 463"/>
                <a:gd name="T28" fmla="*/ 322 w 844"/>
                <a:gd name="T29" fmla="*/ 414 h 463"/>
                <a:gd name="T30" fmla="*/ 165 w 844"/>
                <a:gd name="T31" fmla="*/ 438 h 463"/>
                <a:gd name="T32" fmla="*/ 3 w 844"/>
                <a:gd name="T33" fmla="*/ 463 h 463"/>
                <a:gd name="T34" fmla="*/ 2 w 844"/>
                <a:gd name="T35" fmla="*/ 402 h 463"/>
                <a:gd name="T36" fmla="*/ 0 w 844"/>
                <a:gd name="T37" fmla="*/ 344 h 463"/>
                <a:gd name="T38" fmla="*/ 1 w 844"/>
                <a:gd name="T39" fmla="*/ 288 h 463"/>
                <a:gd name="T40" fmla="*/ 7 w 844"/>
                <a:gd name="T41" fmla="*/ 235 h 463"/>
                <a:gd name="T42" fmla="*/ 12 w 844"/>
                <a:gd name="T43" fmla="*/ 222 h 463"/>
                <a:gd name="T44" fmla="*/ 22 w 844"/>
                <a:gd name="T45" fmla="*/ 207 h 463"/>
                <a:gd name="T46" fmla="*/ 36 w 844"/>
                <a:gd name="T47" fmla="*/ 194 h 463"/>
                <a:gd name="T48" fmla="*/ 54 w 844"/>
                <a:gd name="T49" fmla="*/ 182 h 463"/>
                <a:gd name="T50" fmla="*/ 72 w 844"/>
                <a:gd name="T51" fmla="*/ 173 h 463"/>
                <a:gd name="T52" fmla="*/ 89 w 844"/>
                <a:gd name="T53" fmla="*/ 166 h 463"/>
                <a:gd name="T54" fmla="*/ 209 w 844"/>
                <a:gd name="T55" fmla="*/ 139 h 463"/>
                <a:gd name="T56" fmla="*/ 330 w 844"/>
                <a:gd name="T57" fmla="*/ 112 h 463"/>
                <a:gd name="T58" fmla="*/ 455 w 844"/>
                <a:gd name="T59" fmla="*/ 84 h 463"/>
                <a:gd name="T60" fmla="*/ 580 w 844"/>
                <a:gd name="T61" fmla="*/ 57 h 463"/>
                <a:gd name="T62" fmla="*/ 709 w 844"/>
                <a:gd name="T63" fmla="*/ 29 h 463"/>
                <a:gd name="T64" fmla="*/ 843 w 844"/>
                <a:gd name="T65" fmla="*/ 0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44" h="463">
                  <a:moveTo>
                    <a:pt x="843" y="0"/>
                  </a:moveTo>
                  <a:lnTo>
                    <a:pt x="843" y="58"/>
                  </a:lnTo>
                  <a:lnTo>
                    <a:pt x="844" y="113"/>
                  </a:lnTo>
                  <a:lnTo>
                    <a:pt x="844" y="165"/>
                  </a:lnTo>
                  <a:lnTo>
                    <a:pt x="843" y="215"/>
                  </a:lnTo>
                  <a:lnTo>
                    <a:pt x="840" y="265"/>
                  </a:lnTo>
                  <a:lnTo>
                    <a:pt x="835" y="279"/>
                  </a:lnTo>
                  <a:lnTo>
                    <a:pt x="827" y="295"/>
                  </a:lnTo>
                  <a:lnTo>
                    <a:pt x="813" y="310"/>
                  </a:lnTo>
                  <a:lnTo>
                    <a:pt x="799" y="324"/>
                  </a:lnTo>
                  <a:lnTo>
                    <a:pt x="784" y="334"/>
                  </a:lnTo>
                  <a:lnTo>
                    <a:pt x="769" y="338"/>
                  </a:lnTo>
                  <a:lnTo>
                    <a:pt x="622" y="365"/>
                  </a:lnTo>
                  <a:lnTo>
                    <a:pt x="473" y="389"/>
                  </a:lnTo>
                  <a:lnTo>
                    <a:pt x="322" y="414"/>
                  </a:lnTo>
                  <a:lnTo>
                    <a:pt x="165" y="438"/>
                  </a:lnTo>
                  <a:lnTo>
                    <a:pt x="3" y="463"/>
                  </a:lnTo>
                  <a:lnTo>
                    <a:pt x="2" y="402"/>
                  </a:lnTo>
                  <a:lnTo>
                    <a:pt x="0" y="344"/>
                  </a:lnTo>
                  <a:lnTo>
                    <a:pt x="1" y="288"/>
                  </a:lnTo>
                  <a:lnTo>
                    <a:pt x="7" y="235"/>
                  </a:lnTo>
                  <a:lnTo>
                    <a:pt x="12" y="222"/>
                  </a:lnTo>
                  <a:lnTo>
                    <a:pt x="22" y="207"/>
                  </a:lnTo>
                  <a:lnTo>
                    <a:pt x="36" y="194"/>
                  </a:lnTo>
                  <a:lnTo>
                    <a:pt x="54" y="182"/>
                  </a:lnTo>
                  <a:lnTo>
                    <a:pt x="72" y="173"/>
                  </a:lnTo>
                  <a:lnTo>
                    <a:pt x="89" y="166"/>
                  </a:lnTo>
                  <a:lnTo>
                    <a:pt x="209" y="139"/>
                  </a:lnTo>
                  <a:lnTo>
                    <a:pt x="330" y="112"/>
                  </a:lnTo>
                  <a:lnTo>
                    <a:pt x="455" y="84"/>
                  </a:lnTo>
                  <a:lnTo>
                    <a:pt x="580" y="57"/>
                  </a:lnTo>
                  <a:lnTo>
                    <a:pt x="709" y="29"/>
                  </a:lnTo>
                  <a:lnTo>
                    <a:pt x="8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>
                <a:latin typeface="Dubai" panose="020B0503030403030204" pitchFamily="34" charset="-78"/>
                <a:cs typeface="Dubai" panose="020B0503030403030204" pitchFamily="34" charset="-78"/>
              </a:endParaRPr>
            </a:p>
          </p:txBody>
        </p:sp>
        <p:sp>
          <p:nvSpPr>
            <p:cNvPr id="51" name="Freeform 26">
              <a:extLst>
                <a:ext uri="{FF2B5EF4-FFF2-40B4-BE49-F238E27FC236}">
                  <a16:creationId xmlns:a16="http://schemas.microsoft.com/office/drawing/2014/main" id="{E4642231-B78C-E986-C3F2-ABF182ADC76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09750" y="960438"/>
              <a:ext cx="604838" cy="714375"/>
            </a:xfrm>
            <a:custGeom>
              <a:avLst/>
              <a:gdLst>
                <a:gd name="T0" fmla="*/ 1535 w 3045"/>
                <a:gd name="T1" fmla="*/ 2220 h 3604"/>
                <a:gd name="T2" fmla="*/ 1536 w 3045"/>
                <a:gd name="T3" fmla="*/ 3167 h 3604"/>
                <a:gd name="T4" fmla="*/ 1570 w 3045"/>
                <a:gd name="T5" fmla="*/ 3268 h 3604"/>
                <a:gd name="T6" fmla="*/ 1660 w 3045"/>
                <a:gd name="T7" fmla="*/ 3320 h 3604"/>
                <a:gd name="T8" fmla="*/ 1832 w 3045"/>
                <a:gd name="T9" fmla="*/ 3346 h 3604"/>
                <a:gd name="T10" fmla="*/ 1869 w 3045"/>
                <a:gd name="T11" fmla="*/ 2635 h 3604"/>
                <a:gd name="T12" fmla="*/ 1859 w 3045"/>
                <a:gd name="T13" fmla="*/ 1736 h 3604"/>
                <a:gd name="T14" fmla="*/ 1834 w 3045"/>
                <a:gd name="T15" fmla="*/ 1426 h 3604"/>
                <a:gd name="T16" fmla="*/ 1756 w 3045"/>
                <a:gd name="T17" fmla="*/ 1344 h 3604"/>
                <a:gd name="T18" fmla="*/ 1654 w 3045"/>
                <a:gd name="T19" fmla="*/ 1295 h 3604"/>
                <a:gd name="T20" fmla="*/ 1559 w 3045"/>
                <a:gd name="T21" fmla="*/ 1272 h 3604"/>
                <a:gd name="T22" fmla="*/ 2192 w 3045"/>
                <a:gd name="T23" fmla="*/ 338 h 3604"/>
                <a:gd name="T24" fmla="*/ 1955 w 3045"/>
                <a:gd name="T25" fmla="*/ 445 h 3604"/>
                <a:gd name="T26" fmla="*/ 1295 w 3045"/>
                <a:gd name="T27" fmla="*/ 758 h 3604"/>
                <a:gd name="T28" fmla="*/ 1175 w 3045"/>
                <a:gd name="T29" fmla="*/ 822 h 3604"/>
                <a:gd name="T30" fmla="*/ 1129 w 3045"/>
                <a:gd name="T31" fmla="*/ 902 h 3604"/>
                <a:gd name="T32" fmla="*/ 1124 w 3045"/>
                <a:gd name="T33" fmla="*/ 1037 h 3604"/>
                <a:gd name="T34" fmla="*/ 1284 w 3045"/>
                <a:gd name="T35" fmla="*/ 1087 h 3604"/>
                <a:gd name="T36" fmla="*/ 1502 w 3045"/>
                <a:gd name="T37" fmla="*/ 1012 h 3604"/>
                <a:gd name="T38" fmla="*/ 1619 w 3045"/>
                <a:gd name="T39" fmla="*/ 1028 h 3604"/>
                <a:gd name="T40" fmla="*/ 1787 w 3045"/>
                <a:gd name="T41" fmla="*/ 1104 h 3604"/>
                <a:gd name="T42" fmla="*/ 1931 w 3045"/>
                <a:gd name="T43" fmla="*/ 1238 h 3604"/>
                <a:gd name="T44" fmla="*/ 2001 w 3045"/>
                <a:gd name="T45" fmla="*/ 1415 h 3604"/>
                <a:gd name="T46" fmla="*/ 2013 w 3045"/>
                <a:gd name="T47" fmla="*/ 1639 h 3604"/>
                <a:gd name="T48" fmla="*/ 2002 w 3045"/>
                <a:gd name="T49" fmla="*/ 2781 h 3604"/>
                <a:gd name="T50" fmla="*/ 2059 w 3045"/>
                <a:gd name="T51" fmla="*/ 3365 h 3604"/>
                <a:gd name="T52" fmla="*/ 2199 w 3045"/>
                <a:gd name="T53" fmla="*/ 3381 h 3604"/>
                <a:gd name="T54" fmla="*/ 2419 w 3045"/>
                <a:gd name="T55" fmla="*/ 0 h 3604"/>
                <a:gd name="T56" fmla="*/ 2523 w 3045"/>
                <a:gd name="T57" fmla="*/ 26 h 3604"/>
                <a:gd name="T58" fmla="*/ 2722 w 3045"/>
                <a:gd name="T59" fmla="*/ 140 h 3604"/>
                <a:gd name="T60" fmla="*/ 2838 w 3045"/>
                <a:gd name="T61" fmla="*/ 296 h 3604"/>
                <a:gd name="T62" fmla="*/ 2888 w 3045"/>
                <a:gd name="T63" fmla="*/ 496 h 3604"/>
                <a:gd name="T64" fmla="*/ 2883 w 3045"/>
                <a:gd name="T65" fmla="*/ 1091 h 3604"/>
                <a:gd name="T66" fmla="*/ 2883 w 3045"/>
                <a:gd name="T67" fmla="*/ 2748 h 3604"/>
                <a:gd name="T68" fmla="*/ 2884 w 3045"/>
                <a:gd name="T69" fmla="*/ 3305 h 3604"/>
                <a:gd name="T70" fmla="*/ 2965 w 3045"/>
                <a:gd name="T71" fmla="*/ 3413 h 3604"/>
                <a:gd name="T72" fmla="*/ 3045 w 3045"/>
                <a:gd name="T73" fmla="*/ 3481 h 3604"/>
                <a:gd name="T74" fmla="*/ 3044 w 3045"/>
                <a:gd name="T75" fmla="*/ 3590 h 3604"/>
                <a:gd name="T76" fmla="*/ 1930 w 3045"/>
                <a:gd name="T77" fmla="*/ 3590 h 3604"/>
                <a:gd name="T78" fmla="*/ 1469 w 3045"/>
                <a:gd name="T79" fmla="*/ 3590 h 3604"/>
                <a:gd name="T80" fmla="*/ 1300 w 3045"/>
                <a:gd name="T81" fmla="*/ 1315 h 3604"/>
                <a:gd name="T82" fmla="*/ 1009 w 3045"/>
                <a:gd name="T83" fmla="*/ 1414 h 3604"/>
                <a:gd name="T84" fmla="*/ 316 w 3045"/>
                <a:gd name="T85" fmla="*/ 1655 h 3604"/>
                <a:gd name="T86" fmla="*/ 230 w 3045"/>
                <a:gd name="T87" fmla="*/ 1738 h 3604"/>
                <a:gd name="T88" fmla="*/ 219 w 3045"/>
                <a:gd name="T89" fmla="*/ 2348 h 3604"/>
                <a:gd name="T90" fmla="*/ 219 w 3045"/>
                <a:gd name="T91" fmla="*/ 3519 h 3604"/>
                <a:gd name="T92" fmla="*/ 72 w 3045"/>
                <a:gd name="T93" fmla="*/ 3604 h 3604"/>
                <a:gd name="T94" fmla="*/ 2 w 3045"/>
                <a:gd name="T95" fmla="*/ 3557 h 3604"/>
                <a:gd name="T96" fmla="*/ 4 w 3045"/>
                <a:gd name="T97" fmla="*/ 3416 h 3604"/>
                <a:gd name="T98" fmla="*/ 7 w 3045"/>
                <a:gd name="T99" fmla="*/ 3280 h 3604"/>
                <a:gd name="T100" fmla="*/ 9 w 3045"/>
                <a:gd name="T101" fmla="*/ 2199 h 3604"/>
                <a:gd name="T102" fmla="*/ 16 w 3045"/>
                <a:gd name="T103" fmla="*/ 1590 h 3604"/>
                <a:gd name="T104" fmla="*/ 78 w 3045"/>
                <a:gd name="T105" fmla="*/ 1516 h 3604"/>
                <a:gd name="T106" fmla="*/ 394 w 3045"/>
                <a:gd name="T107" fmla="*/ 1404 h 3604"/>
                <a:gd name="T108" fmla="*/ 802 w 3045"/>
                <a:gd name="T109" fmla="*/ 1259 h 3604"/>
                <a:gd name="T110" fmla="*/ 870 w 3045"/>
                <a:gd name="T111" fmla="*/ 1209 h 3604"/>
                <a:gd name="T112" fmla="*/ 889 w 3045"/>
                <a:gd name="T113" fmla="*/ 1116 h 3604"/>
                <a:gd name="T114" fmla="*/ 895 w 3045"/>
                <a:gd name="T115" fmla="*/ 896 h 3604"/>
                <a:gd name="T116" fmla="*/ 943 w 3045"/>
                <a:gd name="T117" fmla="*/ 747 h 3604"/>
                <a:gd name="T118" fmla="*/ 1043 w 3045"/>
                <a:gd name="T119" fmla="*/ 640 h 3604"/>
                <a:gd name="T120" fmla="*/ 1202 w 3045"/>
                <a:gd name="T121" fmla="*/ 552 h 3604"/>
                <a:gd name="T122" fmla="*/ 2070 w 3045"/>
                <a:gd name="T123" fmla="*/ 151 h 3604"/>
                <a:gd name="T124" fmla="*/ 2419 w 3045"/>
                <a:gd name="T125" fmla="*/ 0 h 3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045" h="3604">
                  <a:moveTo>
                    <a:pt x="1540" y="1269"/>
                  </a:moveTo>
                  <a:lnTo>
                    <a:pt x="1537" y="1588"/>
                  </a:lnTo>
                  <a:lnTo>
                    <a:pt x="1536" y="1905"/>
                  </a:lnTo>
                  <a:lnTo>
                    <a:pt x="1535" y="2220"/>
                  </a:lnTo>
                  <a:lnTo>
                    <a:pt x="1534" y="2532"/>
                  </a:lnTo>
                  <a:lnTo>
                    <a:pt x="1534" y="2838"/>
                  </a:lnTo>
                  <a:lnTo>
                    <a:pt x="1534" y="3139"/>
                  </a:lnTo>
                  <a:lnTo>
                    <a:pt x="1536" y="3167"/>
                  </a:lnTo>
                  <a:lnTo>
                    <a:pt x="1541" y="3195"/>
                  </a:lnTo>
                  <a:lnTo>
                    <a:pt x="1550" y="3223"/>
                  </a:lnTo>
                  <a:lnTo>
                    <a:pt x="1559" y="3247"/>
                  </a:lnTo>
                  <a:lnTo>
                    <a:pt x="1570" y="3268"/>
                  </a:lnTo>
                  <a:lnTo>
                    <a:pt x="1582" y="3285"/>
                  </a:lnTo>
                  <a:lnTo>
                    <a:pt x="1593" y="3294"/>
                  </a:lnTo>
                  <a:lnTo>
                    <a:pt x="1625" y="3308"/>
                  </a:lnTo>
                  <a:lnTo>
                    <a:pt x="1660" y="3320"/>
                  </a:lnTo>
                  <a:lnTo>
                    <a:pt x="1700" y="3330"/>
                  </a:lnTo>
                  <a:lnTo>
                    <a:pt x="1742" y="3338"/>
                  </a:lnTo>
                  <a:lnTo>
                    <a:pt x="1786" y="3343"/>
                  </a:lnTo>
                  <a:lnTo>
                    <a:pt x="1832" y="3346"/>
                  </a:lnTo>
                  <a:lnTo>
                    <a:pt x="1879" y="3346"/>
                  </a:lnTo>
                  <a:lnTo>
                    <a:pt x="1874" y="3103"/>
                  </a:lnTo>
                  <a:lnTo>
                    <a:pt x="1872" y="2866"/>
                  </a:lnTo>
                  <a:lnTo>
                    <a:pt x="1869" y="2635"/>
                  </a:lnTo>
                  <a:lnTo>
                    <a:pt x="1867" y="2406"/>
                  </a:lnTo>
                  <a:lnTo>
                    <a:pt x="1865" y="2181"/>
                  </a:lnTo>
                  <a:lnTo>
                    <a:pt x="1862" y="1959"/>
                  </a:lnTo>
                  <a:lnTo>
                    <a:pt x="1859" y="1736"/>
                  </a:lnTo>
                  <a:lnTo>
                    <a:pt x="1856" y="1515"/>
                  </a:lnTo>
                  <a:lnTo>
                    <a:pt x="1852" y="1482"/>
                  </a:lnTo>
                  <a:lnTo>
                    <a:pt x="1845" y="1452"/>
                  </a:lnTo>
                  <a:lnTo>
                    <a:pt x="1834" y="1426"/>
                  </a:lnTo>
                  <a:lnTo>
                    <a:pt x="1818" y="1402"/>
                  </a:lnTo>
                  <a:lnTo>
                    <a:pt x="1800" y="1380"/>
                  </a:lnTo>
                  <a:lnTo>
                    <a:pt x="1779" y="1361"/>
                  </a:lnTo>
                  <a:lnTo>
                    <a:pt x="1756" y="1344"/>
                  </a:lnTo>
                  <a:lnTo>
                    <a:pt x="1732" y="1328"/>
                  </a:lnTo>
                  <a:lnTo>
                    <a:pt x="1706" y="1315"/>
                  </a:lnTo>
                  <a:lnTo>
                    <a:pt x="1680" y="1304"/>
                  </a:lnTo>
                  <a:lnTo>
                    <a:pt x="1654" y="1295"/>
                  </a:lnTo>
                  <a:lnTo>
                    <a:pt x="1629" y="1286"/>
                  </a:lnTo>
                  <a:lnTo>
                    <a:pt x="1603" y="1281"/>
                  </a:lnTo>
                  <a:lnTo>
                    <a:pt x="1580" y="1275"/>
                  </a:lnTo>
                  <a:lnTo>
                    <a:pt x="1559" y="1272"/>
                  </a:lnTo>
                  <a:lnTo>
                    <a:pt x="1540" y="1269"/>
                  </a:lnTo>
                  <a:close/>
                  <a:moveTo>
                    <a:pt x="2255" y="316"/>
                  </a:moveTo>
                  <a:lnTo>
                    <a:pt x="2221" y="328"/>
                  </a:lnTo>
                  <a:lnTo>
                    <a:pt x="2192" y="338"/>
                  </a:lnTo>
                  <a:lnTo>
                    <a:pt x="2165" y="347"/>
                  </a:lnTo>
                  <a:lnTo>
                    <a:pt x="2141" y="357"/>
                  </a:lnTo>
                  <a:lnTo>
                    <a:pt x="2119" y="366"/>
                  </a:lnTo>
                  <a:lnTo>
                    <a:pt x="1955" y="445"/>
                  </a:lnTo>
                  <a:lnTo>
                    <a:pt x="1791" y="526"/>
                  </a:lnTo>
                  <a:lnTo>
                    <a:pt x="1627" y="606"/>
                  </a:lnTo>
                  <a:lnTo>
                    <a:pt x="1462" y="684"/>
                  </a:lnTo>
                  <a:lnTo>
                    <a:pt x="1295" y="758"/>
                  </a:lnTo>
                  <a:lnTo>
                    <a:pt x="1257" y="774"/>
                  </a:lnTo>
                  <a:lnTo>
                    <a:pt x="1224" y="791"/>
                  </a:lnTo>
                  <a:lnTo>
                    <a:pt x="1197" y="807"/>
                  </a:lnTo>
                  <a:lnTo>
                    <a:pt x="1175" y="822"/>
                  </a:lnTo>
                  <a:lnTo>
                    <a:pt x="1158" y="840"/>
                  </a:lnTo>
                  <a:lnTo>
                    <a:pt x="1146" y="858"/>
                  </a:lnTo>
                  <a:lnTo>
                    <a:pt x="1136" y="879"/>
                  </a:lnTo>
                  <a:lnTo>
                    <a:pt x="1129" y="902"/>
                  </a:lnTo>
                  <a:lnTo>
                    <a:pt x="1126" y="928"/>
                  </a:lnTo>
                  <a:lnTo>
                    <a:pt x="1124" y="959"/>
                  </a:lnTo>
                  <a:lnTo>
                    <a:pt x="1124" y="996"/>
                  </a:lnTo>
                  <a:lnTo>
                    <a:pt x="1124" y="1037"/>
                  </a:lnTo>
                  <a:lnTo>
                    <a:pt x="1125" y="1085"/>
                  </a:lnTo>
                  <a:lnTo>
                    <a:pt x="1126" y="1139"/>
                  </a:lnTo>
                  <a:lnTo>
                    <a:pt x="1205" y="1112"/>
                  </a:lnTo>
                  <a:lnTo>
                    <a:pt x="1284" y="1087"/>
                  </a:lnTo>
                  <a:lnTo>
                    <a:pt x="1362" y="1059"/>
                  </a:lnTo>
                  <a:lnTo>
                    <a:pt x="1439" y="1028"/>
                  </a:lnTo>
                  <a:lnTo>
                    <a:pt x="1471" y="1017"/>
                  </a:lnTo>
                  <a:lnTo>
                    <a:pt x="1502" y="1012"/>
                  </a:lnTo>
                  <a:lnTo>
                    <a:pt x="1531" y="1010"/>
                  </a:lnTo>
                  <a:lnTo>
                    <a:pt x="1561" y="1013"/>
                  </a:lnTo>
                  <a:lnTo>
                    <a:pt x="1590" y="1019"/>
                  </a:lnTo>
                  <a:lnTo>
                    <a:pt x="1619" y="1028"/>
                  </a:lnTo>
                  <a:lnTo>
                    <a:pt x="1649" y="1039"/>
                  </a:lnTo>
                  <a:lnTo>
                    <a:pt x="1681" y="1051"/>
                  </a:lnTo>
                  <a:lnTo>
                    <a:pt x="1737" y="1076"/>
                  </a:lnTo>
                  <a:lnTo>
                    <a:pt x="1787" y="1104"/>
                  </a:lnTo>
                  <a:lnTo>
                    <a:pt x="1830" y="1132"/>
                  </a:lnTo>
                  <a:lnTo>
                    <a:pt x="1869" y="1166"/>
                  </a:lnTo>
                  <a:lnTo>
                    <a:pt x="1903" y="1200"/>
                  </a:lnTo>
                  <a:lnTo>
                    <a:pt x="1931" y="1238"/>
                  </a:lnTo>
                  <a:lnTo>
                    <a:pt x="1955" y="1277"/>
                  </a:lnTo>
                  <a:lnTo>
                    <a:pt x="1974" y="1321"/>
                  </a:lnTo>
                  <a:lnTo>
                    <a:pt x="1990" y="1367"/>
                  </a:lnTo>
                  <a:lnTo>
                    <a:pt x="2001" y="1415"/>
                  </a:lnTo>
                  <a:lnTo>
                    <a:pt x="2008" y="1467"/>
                  </a:lnTo>
                  <a:lnTo>
                    <a:pt x="2013" y="1521"/>
                  </a:lnTo>
                  <a:lnTo>
                    <a:pt x="2014" y="1579"/>
                  </a:lnTo>
                  <a:lnTo>
                    <a:pt x="2013" y="1639"/>
                  </a:lnTo>
                  <a:lnTo>
                    <a:pt x="2004" y="1923"/>
                  </a:lnTo>
                  <a:lnTo>
                    <a:pt x="2000" y="2209"/>
                  </a:lnTo>
                  <a:lnTo>
                    <a:pt x="2000" y="2494"/>
                  </a:lnTo>
                  <a:lnTo>
                    <a:pt x="2002" y="2781"/>
                  </a:lnTo>
                  <a:lnTo>
                    <a:pt x="2004" y="3068"/>
                  </a:lnTo>
                  <a:lnTo>
                    <a:pt x="2005" y="3356"/>
                  </a:lnTo>
                  <a:lnTo>
                    <a:pt x="2029" y="3360"/>
                  </a:lnTo>
                  <a:lnTo>
                    <a:pt x="2059" y="3365"/>
                  </a:lnTo>
                  <a:lnTo>
                    <a:pt x="2093" y="3368"/>
                  </a:lnTo>
                  <a:lnTo>
                    <a:pt x="2129" y="3372"/>
                  </a:lnTo>
                  <a:lnTo>
                    <a:pt x="2165" y="3377"/>
                  </a:lnTo>
                  <a:lnTo>
                    <a:pt x="2199" y="3381"/>
                  </a:lnTo>
                  <a:lnTo>
                    <a:pt x="2230" y="3386"/>
                  </a:lnTo>
                  <a:lnTo>
                    <a:pt x="2255" y="3390"/>
                  </a:lnTo>
                  <a:lnTo>
                    <a:pt x="2255" y="316"/>
                  </a:lnTo>
                  <a:close/>
                  <a:moveTo>
                    <a:pt x="2419" y="0"/>
                  </a:moveTo>
                  <a:lnTo>
                    <a:pt x="2443" y="2"/>
                  </a:lnTo>
                  <a:lnTo>
                    <a:pt x="2468" y="7"/>
                  </a:lnTo>
                  <a:lnTo>
                    <a:pt x="2494" y="16"/>
                  </a:lnTo>
                  <a:lnTo>
                    <a:pt x="2523" y="26"/>
                  </a:lnTo>
                  <a:lnTo>
                    <a:pt x="2581" y="51"/>
                  </a:lnTo>
                  <a:lnTo>
                    <a:pt x="2634" y="78"/>
                  </a:lnTo>
                  <a:lnTo>
                    <a:pt x="2681" y="108"/>
                  </a:lnTo>
                  <a:lnTo>
                    <a:pt x="2722" y="140"/>
                  </a:lnTo>
                  <a:lnTo>
                    <a:pt x="2758" y="175"/>
                  </a:lnTo>
                  <a:lnTo>
                    <a:pt x="2790" y="213"/>
                  </a:lnTo>
                  <a:lnTo>
                    <a:pt x="2816" y="253"/>
                  </a:lnTo>
                  <a:lnTo>
                    <a:pt x="2838" y="296"/>
                  </a:lnTo>
                  <a:lnTo>
                    <a:pt x="2855" y="342"/>
                  </a:lnTo>
                  <a:lnTo>
                    <a:pt x="2870" y="391"/>
                  </a:lnTo>
                  <a:lnTo>
                    <a:pt x="2881" y="442"/>
                  </a:lnTo>
                  <a:lnTo>
                    <a:pt x="2888" y="496"/>
                  </a:lnTo>
                  <a:lnTo>
                    <a:pt x="2893" y="554"/>
                  </a:lnTo>
                  <a:lnTo>
                    <a:pt x="2894" y="614"/>
                  </a:lnTo>
                  <a:lnTo>
                    <a:pt x="2893" y="677"/>
                  </a:lnTo>
                  <a:lnTo>
                    <a:pt x="2883" y="1091"/>
                  </a:lnTo>
                  <a:lnTo>
                    <a:pt x="2880" y="1505"/>
                  </a:lnTo>
                  <a:lnTo>
                    <a:pt x="2879" y="1919"/>
                  </a:lnTo>
                  <a:lnTo>
                    <a:pt x="2881" y="2333"/>
                  </a:lnTo>
                  <a:lnTo>
                    <a:pt x="2883" y="2748"/>
                  </a:lnTo>
                  <a:lnTo>
                    <a:pt x="2884" y="3162"/>
                  </a:lnTo>
                  <a:lnTo>
                    <a:pt x="2884" y="3206"/>
                  </a:lnTo>
                  <a:lnTo>
                    <a:pt x="2884" y="3255"/>
                  </a:lnTo>
                  <a:lnTo>
                    <a:pt x="2884" y="3305"/>
                  </a:lnTo>
                  <a:lnTo>
                    <a:pt x="2884" y="3355"/>
                  </a:lnTo>
                  <a:lnTo>
                    <a:pt x="2884" y="3400"/>
                  </a:lnTo>
                  <a:lnTo>
                    <a:pt x="2926" y="3407"/>
                  </a:lnTo>
                  <a:lnTo>
                    <a:pt x="2965" y="3413"/>
                  </a:lnTo>
                  <a:lnTo>
                    <a:pt x="3005" y="3420"/>
                  </a:lnTo>
                  <a:lnTo>
                    <a:pt x="3045" y="3427"/>
                  </a:lnTo>
                  <a:lnTo>
                    <a:pt x="3045" y="3456"/>
                  </a:lnTo>
                  <a:lnTo>
                    <a:pt x="3045" y="3481"/>
                  </a:lnTo>
                  <a:lnTo>
                    <a:pt x="3045" y="3505"/>
                  </a:lnTo>
                  <a:lnTo>
                    <a:pt x="3044" y="3530"/>
                  </a:lnTo>
                  <a:lnTo>
                    <a:pt x="3044" y="3557"/>
                  </a:lnTo>
                  <a:lnTo>
                    <a:pt x="3044" y="3590"/>
                  </a:lnTo>
                  <a:lnTo>
                    <a:pt x="2255" y="3590"/>
                  </a:lnTo>
                  <a:lnTo>
                    <a:pt x="2152" y="3590"/>
                  </a:lnTo>
                  <a:lnTo>
                    <a:pt x="2043" y="3590"/>
                  </a:lnTo>
                  <a:lnTo>
                    <a:pt x="1930" y="3590"/>
                  </a:lnTo>
                  <a:lnTo>
                    <a:pt x="1814" y="3590"/>
                  </a:lnTo>
                  <a:lnTo>
                    <a:pt x="1698" y="3590"/>
                  </a:lnTo>
                  <a:lnTo>
                    <a:pt x="1581" y="3590"/>
                  </a:lnTo>
                  <a:lnTo>
                    <a:pt x="1469" y="3590"/>
                  </a:lnTo>
                  <a:lnTo>
                    <a:pt x="1362" y="3590"/>
                  </a:lnTo>
                  <a:lnTo>
                    <a:pt x="1362" y="1300"/>
                  </a:lnTo>
                  <a:lnTo>
                    <a:pt x="1330" y="1308"/>
                  </a:lnTo>
                  <a:lnTo>
                    <a:pt x="1300" y="1315"/>
                  </a:lnTo>
                  <a:lnTo>
                    <a:pt x="1274" y="1322"/>
                  </a:lnTo>
                  <a:lnTo>
                    <a:pt x="1250" y="1328"/>
                  </a:lnTo>
                  <a:lnTo>
                    <a:pt x="1227" y="1336"/>
                  </a:lnTo>
                  <a:lnTo>
                    <a:pt x="1009" y="1414"/>
                  </a:lnTo>
                  <a:lnTo>
                    <a:pt x="790" y="1491"/>
                  </a:lnTo>
                  <a:lnTo>
                    <a:pt x="572" y="1567"/>
                  </a:lnTo>
                  <a:lnTo>
                    <a:pt x="352" y="1641"/>
                  </a:lnTo>
                  <a:lnTo>
                    <a:pt x="316" y="1655"/>
                  </a:lnTo>
                  <a:lnTo>
                    <a:pt x="286" y="1671"/>
                  </a:lnTo>
                  <a:lnTo>
                    <a:pt x="262" y="1690"/>
                  </a:lnTo>
                  <a:lnTo>
                    <a:pt x="244" y="1712"/>
                  </a:lnTo>
                  <a:lnTo>
                    <a:pt x="230" y="1738"/>
                  </a:lnTo>
                  <a:lnTo>
                    <a:pt x="222" y="1767"/>
                  </a:lnTo>
                  <a:lnTo>
                    <a:pt x="217" y="1801"/>
                  </a:lnTo>
                  <a:lnTo>
                    <a:pt x="216" y="1840"/>
                  </a:lnTo>
                  <a:lnTo>
                    <a:pt x="219" y="2348"/>
                  </a:lnTo>
                  <a:lnTo>
                    <a:pt x="219" y="2854"/>
                  </a:lnTo>
                  <a:lnTo>
                    <a:pt x="219" y="3361"/>
                  </a:lnTo>
                  <a:lnTo>
                    <a:pt x="219" y="3439"/>
                  </a:lnTo>
                  <a:lnTo>
                    <a:pt x="219" y="3519"/>
                  </a:lnTo>
                  <a:lnTo>
                    <a:pt x="219" y="3604"/>
                  </a:lnTo>
                  <a:lnTo>
                    <a:pt x="103" y="3604"/>
                  </a:lnTo>
                  <a:lnTo>
                    <a:pt x="85" y="3604"/>
                  </a:lnTo>
                  <a:lnTo>
                    <a:pt x="72" y="3604"/>
                  </a:lnTo>
                  <a:lnTo>
                    <a:pt x="0" y="3604"/>
                  </a:lnTo>
                  <a:lnTo>
                    <a:pt x="0" y="3604"/>
                  </a:lnTo>
                  <a:lnTo>
                    <a:pt x="1" y="3584"/>
                  </a:lnTo>
                  <a:lnTo>
                    <a:pt x="2" y="3557"/>
                  </a:lnTo>
                  <a:lnTo>
                    <a:pt x="2" y="3525"/>
                  </a:lnTo>
                  <a:lnTo>
                    <a:pt x="3" y="3491"/>
                  </a:lnTo>
                  <a:lnTo>
                    <a:pt x="4" y="3453"/>
                  </a:lnTo>
                  <a:lnTo>
                    <a:pt x="4" y="3416"/>
                  </a:lnTo>
                  <a:lnTo>
                    <a:pt x="5" y="3378"/>
                  </a:lnTo>
                  <a:lnTo>
                    <a:pt x="7" y="3341"/>
                  </a:lnTo>
                  <a:lnTo>
                    <a:pt x="7" y="3309"/>
                  </a:lnTo>
                  <a:lnTo>
                    <a:pt x="7" y="3280"/>
                  </a:lnTo>
                  <a:lnTo>
                    <a:pt x="8" y="3257"/>
                  </a:lnTo>
                  <a:lnTo>
                    <a:pt x="8" y="3242"/>
                  </a:lnTo>
                  <a:lnTo>
                    <a:pt x="9" y="2720"/>
                  </a:lnTo>
                  <a:lnTo>
                    <a:pt x="9" y="2199"/>
                  </a:lnTo>
                  <a:lnTo>
                    <a:pt x="5" y="1677"/>
                  </a:lnTo>
                  <a:lnTo>
                    <a:pt x="7" y="1645"/>
                  </a:lnTo>
                  <a:lnTo>
                    <a:pt x="10" y="1615"/>
                  </a:lnTo>
                  <a:lnTo>
                    <a:pt x="16" y="1590"/>
                  </a:lnTo>
                  <a:lnTo>
                    <a:pt x="26" y="1568"/>
                  </a:lnTo>
                  <a:lnTo>
                    <a:pt x="40" y="1548"/>
                  </a:lnTo>
                  <a:lnTo>
                    <a:pt x="56" y="1530"/>
                  </a:lnTo>
                  <a:lnTo>
                    <a:pt x="78" y="1516"/>
                  </a:lnTo>
                  <a:lnTo>
                    <a:pt x="104" y="1502"/>
                  </a:lnTo>
                  <a:lnTo>
                    <a:pt x="136" y="1491"/>
                  </a:lnTo>
                  <a:lnTo>
                    <a:pt x="266" y="1449"/>
                  </a:lnTo>
                  <a:lnTo>
                    <a:pt x="394" y="1404"/>
                  </a:lnTo>
                  <a:lnTo>
                    <a:pt x="521" y="1358"/>
                  </a:lnTo>
                  <a:lnTo>
                    <a:pt x="650" y="1312"/>
                  </a:lnTo>
                  <a:lnTo>
                    <a:pt x="778" y="1267"/>
                  </a:lnTo>
                  <a:lnTo>
                    <a:pt x="802" y="1259"/>
                  </a:lnTo>
                  <a:lnTo>
                    <a:pt x="824" y="1249"/>
                  </a:lnTo>
                  <a:lnTo>
                    <a:pt x="842" y="1238"/>
                  </a:lnTo>
                  <a:lnTo>
                    <a:pt x="858" y="1224"/>
                  </a:lnTo>
                  <a:lnTo>
                    <a:pt x="870" y="1209"/>
                  </a:lnTo>
                  <a:lnTo>
                    <a:pt x="880" y="1191"/>
                  </a:lnTo>
                  <a:lnTo>
                    <a:pt x="886" y="1170"/>
                  </a:lnTo>
                  <a:lnTo>
                    <a:pt x="889" y="1145"/>
                  </a:lnTo>
                  <a:lnTo>
                    <a:pt x="889" y="1116"/>
                  </a:lnTo>
                  <a:lnTo>
                    <a:pt x="888" y="1053"/>
                  </a:lnTo>
                  <a:lnTo>
                    <a:pt x="888" y="996"/>
                  </a:lnTo>
                  <a:lnTo>
                    <a:pt x="890" y="944"/>
                  </a:lnTo>
                  <a:lnTo>
                    <a:pt x="895" y="896"/>
                  </a:lnTo>
                  <a:lnTo>
                    <a:pt x="903" y="854"/>
                  </a:lnTo>
                  <a:lnTo>
                    <a:pt x="913" y="814"/>
                  </a:lnTo>
                  <a:lnTo>
                    <a:pt x="926" y="779"/>
                  </a:lnTo>
                  <a:lnTo>
                    <a:pt x="943" y="747"/>
                  </a:lnTo>
                  <a:lnTo>
                    <a:pt x="962" y="718"/>
                  </a:lnTo>
                  <a:lnTo>
                    <a:pt x="985" y="690"/>
                  </a:lnTo>
                  <a:lnTo>
                    <a:pt x="1013" y="665"/>
                  </a:lnTo>
                  <a:lnTo>
                    <a:pt x="1043" y="640"/>
                  </a:lnTo>
                  <a:lnTo>
                    <a:pt x="1077" y="618"/>
                  </a:lnTo>
                  <a:lnTo>
                    <a:pt x="1114" y="596"/>
                  </a:lnTo>
                  <a:lnTo>
                    <a:pt x="1156" y="574"/>
                  </a:lnTo>
                  <a:lnTo>
                    <a:pt x="1202" y="552"/>
                  </a:lnTo>
                  <a:lnTo>
                    <a:pt x="1252" y="530"/>
                  </a:lnTo>
                  <a:lnTo>
                    <a:pt x="1527" y="407"/>
                  </a:lnTo>
                  <a:lnTo>
                    <a:pt x="1799" y="280"/>
                  </a:lnTo>
                  <a:lnTo>
                    <a:pt x="2070" y="151"/>
                  </a:lnTo>
                  <a:lnTo>
                    <a:pt x="2340" y="19"/>
                  </a:lnTo>
                  <a:lnTo>
                    <a:pt x="2368" y="8"/>
                  </a:lnTo>
                  <a:lnTo>
                    <a:pt x="2393" y="1"/>
                  </a:lnTo>
                  <a:lnTo>
                    <a:pt x="24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>
                <a:latin typeface="Dubai" panose="020B0503030403030204" pitchFamily="34" charset="-78"/>
                <a:cs typeface="Dubai" panose="020B0503030403030204" pitchFamily="34" charset="-78"/>
              </a:endParaRPr>
            </a:p>
          </p:txBody>
        </p:sp>
        <p:sp>
          <p:nvSpPr>
            <p:cNvPr id="52" name="Freeform 27">
              <a:extLst>
                <a:ext uri="{FF2B5EF4-FFF2-40B4-BE49-F238E27FC236}">
                  <a16:creationId xmlns:a16="http://schemas.microsoft.com/office/drawing/2014/main" id="{069C0510-0EF9-ECBC-3FB3-6E926742A93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1188" y="1249363"/>
              <a:ext cx="168275" cy="114300"/>
            </a:xfrm>
            <a:custGeom>
              <a:avLst/>
              <a:gdLst>
                <a:gd name="T0" fmla="*/ 842 w 844"/>
                <a:gd name="T1" fmla="*/ 0 h 579"/>
                <a:gd name="T2" fmla="*/ 843 w 844"/>
                <a:gd name="T3" fmla="*/ 75 h 579"/>
                <a:gd name="T4" fmla="*/ 844 w 844"/>
                <a:gd name="T5" fmla="*/ 144 h 579"/>
                <a:gd name="T6" fmla="*/ 843 w 844"/>
                <a:gd name="T7" fmla="*/ 211 h 579"/>
                <a:gd name="T8" fmla="*/ 840 w 844"/>
                <a:gd name="T9" fmla="*/ 274 h 579"/>
                <a:gd name="T10" fmla="*/ 835 w 844"/>
                <a:gd name="T11" fmla="*/ 287 h 579"/>
                <a:gd name="T12" fmla="*/ 829 w 844"/>
                <a:gd name="T13" fmla="*/ 302 h 579"/>
                <a:gd name="T14" fmla="*/ 818 w 844"/>
                <a:gd name="T15" fmla="*/ 316 h 579"/>
                <a:gd name="T16" fmla="*/ 804 w 844"/>
                <a:gd name="T17" fmla="*/ 328 h 579"/>
                <a:gd name="T18" fmla="*/ 791 w 844"/>
                <a:gd name="T19" fmla="*/ 338 h 579"/>
                <a:gd name="T20" fmla="*/ 777 w 844"/>
                <a:gd name="T21" fmla="*/ 344 h 579"/>
                <a:gd name="T22" fmla="*/ 669 w 844"/>
                <a:gd name="T23" fmla="*/ 374 h 579"/>
                <a:gd name="T24" fmla="*/ 561 w 844"/>
                <a:gd name="T25" fmla="*/ 407 h 579"/>
                <a:gd name="T26" fmla="*/ 451 w 844"/>
                <a:gd name="T27" fmla="*/ 442 h 579"/>
                <a:gd name="T28" fmla="*/ 341 w 844"/>
                <a:gd name="T29" fmla="*/ 479 h 579"/>
                <a:gd name="T30" fmla="*/ 229 w 844"/>
                <a:gd name="T31" fmla="*/ 516 h 579"/>
                <a:gd name="T32" fmla="*/ 116 w 844"/>
                <a:gd name="T33" fmla="*/ 549 h 579"/>
                <a:gd name="T34" fmla="*/ 2 w 844"/>
                <a:gd name="T35" fmla="*/ 579 h 579"/>
                <a:gd name="T36" fmla="*/ 1 w 844"/>
                <a:gd name="T37" fmla="*/ 519 h 579"/>
                <a:gd name="T38" fmla="*/ 0 w 844"/>
                <a:gd name="T39" fmla="*/ 462 h 579"/>
                <a:gd name="T40" fmla="*/ 1 w 844"/>
                <a:gd name="T41" fmla="*/ 409 h 579"/>
                <a:gd name="T42" fmla="*/ 4 w 844"/>
                <a:gd name="T43" fmla="*/ 357 h 579"/>
                <a:gd name="T44" fmla="*/ 9 w 844"/>
                <a:gd name="T45" fmla="*/ 339 h 579"/>
                <a:gd name="T46" fmla="*/ 19 w 844"/>
                <a:gd name="T47" fmla="*/ 322 h 579"/>
                <a:gd name="T48" fmla="*/ 32 w 844"/>
                <a:gd name="T49" fmla="*/ 305 h 579"/>
                <a:gd name="T50" fmla="*/ 47 w 844"/>
                <a:gd name="T51" fmla="*/ 292 h 579"/>
                <a:gd name="T52" fmla="*/ 64 w 844"/>
                <a:gd name="T53" fmla="*/ 284 h 579"/>
                <a:gd name="T54" fmla="*/ 171 w 844"/>
                <a:gd name="T55" fmla="*/ 247 h 579"/>
                <a:gd name="T56" fmla="*/ 279 w 844"/>
                <a:gd name="T57" fmla="*/ 208 h 579"/>
                <a:gd name="T58" fmla="*/ 389 w 844"/>
                <a:gd name="T59" fmla="*/ 165 h 579"/>
                <a:gd name="T60" fmla="*/ 498 w 844"/>
                <a:gd name="T61" fmla="*/ 122 h 579"/>
                <a:gd name="T62" fmla="*/ 611 w 844"/>
                <a:gd name="T63" fmla="*/ 79 h 579"/>
                <a:gd name="T64" fmla="*/ 725 w 844"/>
                <a:gd name="T65" fmla="*/ 38 h 579"/>
                <a:gd name="T66" fmla="*/ 842 w 844"/>
                <a:gd name="T67" fmla="*/ 0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44" h="579">
                  <a:moveTo>
                    <a:pt x="842" y="0"/>
                  </a:moveTo>
                  <a:lnTo>
                    <a:pt x="843" y="75"/>
                  </a:lnTo>
                  <a:lnTo>
                    <a:pt x="844" y="144"/>
                  </a:lnTo>
                  <a:lnTo>
                    <a:pt x="843" y="211"/>
                  </a:lnTo>
                  <a:lnTo>
                    <a:pt x="840" y="274"/>
                  </a:lnTo>
                  <a:lnTo>
                    <a:pt x="835" y="287"/>
                  </a:lnTo>
                  <a:lnTo>
                    <a:pt x="829" y="302"/>
                  </a:lnTo>
                  <a:lnTo>
                    <a:pt x="818" y="316"/>
                  </a:lnTo>
                  <a:lnTo>
                    <a:pt x="804" y="328"/>
                  </a:lnTo>
                  <a:lnTo>
                    <a:pt x="791" y="338"/>
                  </a:lnTo>
                  <a:lnTo>
                    <a:pt x="777" y="344"/>
                  </a:lnTo>
                  <a:lnTo>
                    <a:pt x="669" y="374"/>
                  </a:lnTo>
                  <a:lnTo>
                    <a:pt x="561" y="407"/>
                  </a:lnTo>
                  <a:lnTo>
                    <a:pt x="451" y="442"/>
                  </a:lnTo>
                  <a:lnTo>
                    <a:pt x="341" y="479"/>
                  </a:lnTo>
                  <a:lnTo>
                    <a:pt x="229" y="516"/>
                  </a:lnTo>
                  <a:lnTo>
                    <a:pt x="116" y="549"/>
                  </a:lnTo>
                  <a:lnTo>
                    <a:pt x="2" y="579"/>
                  </a:lnTo>
                  <a:lnTo>
                    <a:pt x="1" y="519"/>
                  </a:lnTo>
                  <a:lnTo>
                    <a:pt x="0" y="462"/>
                  </a:lnTo>
                  <a:lnTo>
                    <a:pt x="1" y="409"/>
                  </a:lnTo>
                  <a:lnTo>
                    <a:pt x="4" y="357"/>
                  </a:lnTo>
                  <a:lnTo>
                    <a:pt x="9" y="339"/>
                  </a:lnTo>
                  <a:lnTo>
                    <a:pt x="19" y="322"/>
                  </a:lnTo>
                  <a:lnTo>
                    <a:pt x="32" y="305"/>
                  </a:lnTo>
                  <a:lnTo>
                    <a:pt x="47" y="292"/>
                  </a:lnTo>
                  <a:lnTo>
                    <a:pt x="64" y="284"/>
                  </a:lnTo>
                  <a:lnTo>
                    <a:pt x="171" y="247"/>
                  </a:lnTo>
                  <a:lnTo>
                    <a:pt x="279" y="208"/>
                  </a:lnTo>
                  <a:lnTo>
                    <a:pt x="389" y="165"/>
                  </a:lnTo>
                  <a:lnTo>
                    <a:pt x="498" y="122"/>
                  </a:lnTo>
                  <a:lnTo>
                    <a:pt x="611" y="79"/>
                  </a:lnTo>
                  <a:lnTo>
                    <a:pt x="725" y="38"/>
                  </a:lnTo>
                  <a:lnTo>
                    <a:pt x="84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>
                <a:latin typeface="Dubai" panose="020B0503030403030204" pitchFamily="34" charset="-78"/>
                <a:cs typeface="Dubai" panose="020B0503030403030204" pitchFamily="34" charset="-78"/>
              </a:endParaRP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F99F8DD6-14A2-F734-3A35-6F62A4540206}"/>
              </a:ext>
            </a:extLst>
          </p:cNvPr>
          <p:cNvSpPr/>
          <p:nvPr/>
        </p:nvSpPr>
        <p:spPr>
          <a:xfrm>
            <a:off x="4466381" y="2675339"/>
            <a:ext cx="1697705" cy="17799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0" algn="ctr" defTabSz="6858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KEY FEATURES</a:t>
            </a:r>
          </a:p>
          <a:p>
            <a:pPr marL="214313" marR="0" lvl="0" indent="-40481" algn="l" defTabSz="685800" rtl="0" eaLnBrk="1" fontAlgn="auto" latinLnBrk="0" hangingPunct="1">
              <a:lnSpc>
                <a:spcPts val="75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Real-Time leak detection: </a:t>
            </a: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Instantly detects even minor leaks to prevent major damage with multiple alert channels including SMS, notifications, and emails.</a:t>
            </a:r>
          </a:p>
          <a:p>
            <a:pPr marL="214313" marR="0" lvl="0" indent="-40481" algn="l" defTabSz="685800" rtl="0" eaLnBrk="1" fontAlgn="auto" latinLnBrk="0" hangingPunct="1">
              <a:lnSpc>
                <a:spcPts val="75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Wide-Area wireless coverage</a:t>
            </a: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: Ideal for high-rise, steel-structured buildings and warehouses.</a:t>
            </a:r>
          </a:p>
          <a:p>
            <a:pPr marL="214313" marR="0" lvl="0" indent="-40481" algn="l" defTabSz="685800" rtl="0" eaLnBrk="1" fontAlgn="auto" latinLnBrk="0" hangingPunct="1">
              <a:lnSpc>
                <a:spcPts val="75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Battery life up to 5 years:  </a:t>
            </a: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Low-power sensors with minimal maintenance.</a:t>
            </a:r>
          </a:p>
          <a:p>
            <a:pPr marL="214313" marR="0" lvl="0" indent="-40481" algn="l" defTabSz="685800" rtl="0" eaLnBrk="1" fontAlgn="auto" latinLnBrk="0" hangingPunct="1">
              <a:lnSpc>
                <a:spcPts val="75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Security: </a:t>
            </a: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Secure communication with role-based access and data encryption</a:t>
            </a:r>
            <a:r>
              <a:rPr lang="en-US" sz="750" dirty="0">
                <a:solidFill>
                  <a:prstClr val="black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.</a:t>
            </a:r>
            <a:endParaRPr lang="en-US" sz="750" b="1" dirty="0">
              <a:solidFill>
                <a:prstClr val="black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marL="214313" marR="0" lvl="0" indent="-40481" algn="l" defTabSz="685800" rtl="0" eaLnBrk="1" fontAlgn="auto" latinLnBrk="0" hangingPunct="1">
              <a:lnSpc>
                <a:spcPts val="75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750" b="1" dirty="0">
                <a:solidFill>
                  <a:prstClr val="black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Customization</a:t>
            </a:r>
            <a:r>
              <a:rPr lang="en-US" sz="750" dirty="0">
                <a:solidFill>
                  <a:prstClr val="black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: Adaptable to the customer’s specific requirements.</a:t>
            </a:r>
            <a:endParaRPr lang="en-AE" sz="750" dirty="0">
              <a:solidFill>
                <a:schemeClr val="tx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B16208B-1268-D498-40DB-DF9510133C6D}"/>
              </a:ext>
            </a:extLst>
          </p:cNvPr>
          <p:cNvSpPr/>
          <p:nvPr/>
        </p:nvSpPr>
        <p:spPr>
          <a:xfrm>
            <a:off x="6203541" y="2675339"/>
            <a:ext cx="1667320" cy="17799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0" algn="ctr" defTabSz="685800" rtl="0" eaLnBrk="1" fontAlgn="auto" latinLnBrk="0" hangingPunct="1">
              <a:lnSpc>
                <a:spcPct val="100000"/>
              </a:lnSpc>
              <a:spcAft>
                <a:spcPts val="15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SYSTEM COMPONENTS</a:t>
            </a:r>
            <a:endParaRPr kumimoji="0" lang="en-US" sz="7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Dubai" panose="020B0503030403030204" pitchFamily="34" charset="-78"/>
              <a:ea typeface="+mn-ea"/>
              <a:cs typeface="Dubai" panose="020B0503030403030204" pitchFamily="34" charset="-78"/>
            </a:endParaRPr>
          </a:p>
          <a:p>
            <a:pPr marL="214313" marR="0" lvl="0" indent="-42863" algn="l" defTabSz="685800" rtl="0" eaLnBrk="0" fontAlgn="base" latinLnBrk="0" hangingPunct="0">
              <a:lnSpc>
                <a:spcPct val="100000"/>
              </a:lnSpc>
              <a:spcAft>
                <a:spcPts val="15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7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Dual Sensing technology</a:t>
            </a:r>
            <a:r>
              <a:rPr kumimoji="0" lang="en-US" altLang="en-US" sz="7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: Sensing </a:t>
            </a:r>
            <a:r>
              <a:rPr lang="en-US" altLang="en-US" sz="750" dirty="0">
                <a:solidFill>
                  <a:schemeClr val="tx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water leakage </a:t>
            </a:r>
            <a:r>
              <a:rPr kumimoji="0" lang="en-US" altLang="en-US" sz="7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using probes and ropes for diverse environments.</a:t>
            </a:r>
          </a:p>
          <a:p>
            <a:pPr marL="214313" marR="0" lvl="0" indent="-42863" algn="l" defTabSz="685800" rtl="0" eaLnBrk="0" fontAlgn="base" latinLnBrk="0" hangingPunct="0">
              <a:lnSpc>
                <a:spcPct val="100000"/>
              </a:lnSpc>
              <a:spcAft>
                <a:spcPts val="15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7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ALDAS gateways</a:t>
            </a:r>
            <a:r>
              <a:rPr kumimoji="0" lang="en-US" altLang="en-US" sz="7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: </a:t>
            </a:r>
            <a:r>
              <a:rPr lang="en-US" altLang="en-US" sz="750" dirty="0">
                <a:solidFill>
                  <a:schemeClr val="tx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 I</a:t>
            </a:r>
            <a:r>
              <a:rPr kumimoji="0" lang="en-US" altLang="en-US" sz="75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ndustry</a:t>
            </a:r>
            <a:r>
              <a:rPr kumimoji="0" lang="en-US" altLang="en-US" sz="7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-standard </a:t>
            </a:r>
            <a:r>
              <a:rPr kumimoji="0" lang="en-US" altLang="en-US" sz="75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LoRaWAN</a:t>
            </a:r>
            <a:r>
              <a:rPr kumimoji="0" lang="en-US" altLang="en-US" sz="7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 gateways connecting sensors to networks.</a:t>
            </a:r>
          </a:p>
          <a:p>
            <a:pPr marL="214313" marR="0" lvl="0" indent="-42863" algn="l" defTabSz="685800" rtl="0" eaLnBrk="0" fontAlgn="base" latinLnBrk="0" hangingPunct="0">
              <a:lnSpc>
                <a:spcPct val="100000"/>
              </a:lnSpc>
              <a:spcAft>
                <a:spcPts val="15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7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ALDAS dashboard &amp; app</a:t>
            </a:r>
            <a:r>
              <a:rPr kumimoji="0" lang="en-US" altLang="en-US" sz="7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: Flood alerts, real-time status of system health, battery.</a:t>
            </a:r>
          </a:p>
          <a:p>
            <a:pPr marL="214313" marR="0" lvl="0" indent="-42863" algn="l" defTabSz="685800" rtl="0" eaLnBrk="0" fontAlgn="base" latinLnBrk="0" hangingPunct="0">
              <a:lnSpc>
                <a:spcPct val="100000"/>
              </a:lnSpc>
              <a:spcAft>
                <a:spcPts val="15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7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On Site vs Cloud</a:t>
            </a:r>
            <a:r>
              <a:rPr kumimoji="0" lang="en-US" altLang="en-US" sz="7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: Can be </a:t>
            </a:r>
            <a:r>
              <a:rPr lang="en-US" altLang="en-US" sz="750" dirty="0">
                <a:solidFill>
                  <a:schemeClr val="tx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d</a:t>
            </a:r>
            <a:r>
              <a:rPr kumimoji="0" lang="en-US" altLang="en-US" sz="75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eployed</a:t>
            </a:r>
            <a:r>
              <a:rPr kumimoji="0" lang="en-US" altLang="en-US" sz="7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 on-site the facility’s networks or cloud—designed for redundancy and reliability.</a:t>
            </a:r>
          </a:p>
        </p:txBody>
      </p:sp>
    </p:spTree>
    <p:extLst>
      <p:ext uri="{BB962C8B-B14F-4D97-AF65-F5344CB8AC3E}">
        <p14:creationId xmlns:p14="http://schemas.microsoft.com/office/powerpoint/2010/main" val="3589689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Microsoft Office PowerPoint</Application>
  <PresentationFormat>On-screen Show (4:3)</PresentationFormat>
  <Paragraphs>25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</cp:revision>
  <dcterms:created xsi:type="dcterms:W3CDTF">2025-06-11T08:47:56Z</dcterms:created>
  <dcterms:modified xsi:type="dcterms:W3CDTF">2025-07-03T12:07:09Z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6e288e4-f01f-40a4-a295-7af77b6477e6_Enabled">
    <vt:lpwstr>true</vt:lpwstr>
  </property>
  <property fmtid="{D5CDD505-2E9C-101B-9397-08002B2CF9AE}" pid="3" name="MSIP_Label_76e288e4-f01f-40a4-a295-7af77b6477e6_SetDate">
    <vt:lpwstr>2025-06-19T09:40:46Z</vt:lpwstr>
  </property>
  <property fmtid="{D5CDD505-2E9C-101B-9397-08002B2CF9AE}" pid="4" name="MSIP_Label_76e288e4-f01f-40a4-a295-7af77b6477e6_Method">
    <vt:lpwstr>Standard</vt:lpwstr>
  </property>
  <property fmtid="{D5CDD505-2E9C-101B-9397-08002B2CF9AE}" pid="5" name="MSIP_Label_76e288e4-f01f-40a4-a295-7af77b6477e6_Name">
    <vt:lpwstr>Confidential</vt:lpwstr>
  </property>
  <property fmtid="{D5CDD505-2E9C-101B-9397-08002B2CF9AE}" pid="6" name="MSIP_Label_76e288e4-f01f-40a4-a295-7af77b6477e6_SiteId">
    <vt:lpwstr>4bc6bad9-26d0-4f19-82b8-a7cc2299fe9a</vt:lpwstr>
  </property>
  <property fmtid="{D5CDD505-2E9C-101B-9397-08002B2CF9AE}" pid="7" name="MSIP_Label_76e288e4-f01f-40a4-a295-7af77b6477e6_ActionId">
    <vt:lpwstr>153735a8-1b45-4f08-8eeb-fe42498a441e</vt:lpwstr>
  </property>
  <property fmtid="{D5CDD505-2E9C-101B-9397-08002B2CF9AE}" pid="8" name="MSIP_Label_76e288e4-f01f-40a4-a295-7af77b6477e6_ContentBits">
    <vt:lpwstr>0</vt:lpwstr>
  </property>
  <property fmtid="{D5CDD505-2E9C-101B-9397-08002B2CF9AE}" pid="9" name="MSIP_Label_76e288e4-f01f-40a4-a295-7af77b6477e6_Tag">
    <vt:lpwstr>10, 3, 0, 2</vt:lpwstr>
  </property>
</Properties>
</file>